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78" r:id="rId4"/>
    <p:sldId id="291" r:id="rId5"/>
    <p:sldId id="27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84" r:id="rId26"/>
    <p:sldId id="277" r:id="rId27"/>
    <p:sldId id="283" r:id="rId28"/>
    <p:sldId id="285" r:id="rId29"/>
    <p:sldId id="280" r:id="rId30"/>
    <p:sldId id="286" r:id="rId31"/>
    <p:sldId id="281" r:id="rId32"/>
    <p:sldId id="282" r:id="rId33"/>
    <p:sldId id="292" r:id="rId34"/>
    <p:sldId id="287" r:id="rId35"/>
    <p:sldId id="288"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8" autoAdjust="0"/>
  </p:normalViewPr>
  <p:slideViewPr>
    <p:cSldViewPr snapToGrid="0">
      <p:cViewPr varScale="1">
        <p:scale>
          <a:sx n="67" d="100"/>
          <a:sy n="67" d="100"/>
        </p:scale>
        <p:origin x="1206" y="30"/>
      </p:cViewPr>
      <p:guideLst/>
    </p:cSldViewPr>
  </p:slideViewPr>
  <p:notesTextViewPr>
    <p:cViewPr>
      <p:scale>
        <a:sx n="1" d="1"/>
        <a:sy n="1" d="1"/>
      </p:scale>
      <p:origin x="0" y="-119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DFE7E-F0C0-4767-88C4-801B74647179}" type="datetimeFigureOut">
              <a:rPr lang="en-US" smtClean="0"/>
              <a:t>11/10/2021</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F27DF-6A46-4707-9C7A-4857116D9FFE}" type="slidenum">
              <a:rPr lang="en-US" smtClean="0"/>
              <a:t>‹#›</a:t>
            </a:fld>
            <a:endParaRPr lang="en-US"/>
          </a:p>
        </p:txBody>
      </p:sp>
    </p:spTree>
    <p:extLst>
      <p:ext uri="{BB962C8B-B14F-4D97-AF65-F5344CB8AC3E}">
        <p14:creationId xmlns:p14="http://schemas.microsoft.com/office/powerpoint/2010/main" val="171670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feature measures the difference in intensity between the region of the eyes and a region across the upper cheeks. The feature capitalizes on the observation that the eye region is often darker than the cheeks. The second feature compares the intensities in the eye regions to the intensity across the bridge of the nose.</a:t>
            </a:r>
            <a:endParaRPr 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25</a:t>
            </a:fld>
            <a:endParaRPr lang="en-US"/>
          </a:p>
        </p:txBody>
      </p:sp>
    </p:spTree>
    <p:extLst>
      <p:ext uri="{BB962C8B-B14F-4D97-AF65-F5344CB8AC3E}">
        <p14:creationId xmlns:p14="http://schemas.microsoft.com/office/powerpoint/2010/main" val="57349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每棵树的训练集都是不同的，而且里面包含重复的训练样本</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如果每个样本的特征维度为</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，指定一个常数</a:t>
            </a:r>
            <a:r>
              <a:rPr lang="en-US" altLang="zh-CN" sz="1200" b="0" i="0" kern="1200" dirty="0">
                <a:solidFill>
                  <a:schemeClr val="tx1"/>
                </a:solidFill>
                <a:effectLst/>
                <a:latin typeface="+mn-lt"/>
                <a:ea typeface="+mn-ea"/>
                <a:cs typeface="+mn-cs"/>
              </a:rPr>
              <a:t>m&lt;&lt;M</a:t>
            </a:r>
            <a:r>
              <a:rPr lang="zh-CN" altLang="en-US" sz="1200" b="0" i="0" kern="1200" dirty="0">
                <a:solidFill>
                  <a:schemeClr val="tx1"/>
                </a:solidFill>
                <a:effectLst/>
                <a:latin typeface="+mn-lt"/>
                <a:ea typeface="+mn-ea"/>
                <a:cs typeface="+mn-cs"/>
              </a:rPr>
              <a:t>，随机地从</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个特征中选取</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个特征子集，每次树进行分裂时，从这</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个特征中选择最优的</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每棵树都尽最大程度的生长，并且没有剪枝过程</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Leo </a:t>
            </a:r>
            <a:r>
              <a:rPr lang="en-US" altLang="zh-CN" sz="1200" b="0" i="0" kern="1200" dirty="0" err="1">
                <a:solidFill>
                  <a:schemeClr val="tx1"/>
                </a:solidFill>
                <a:effectLst/>
                <a:latin typeface="+mn-lt"/>
                <a:ea typeface="+mn-ea"/>
                <a:cs typeface="+mn-cs"/>
              </a:rPr>
              <a:t>Breiman</a:t>
            </a:r>
            <a:r>
              <a:rPr lang="en-US" altLang="zh-CN" sz="1200" b="0" i="0" kern="1200" dirty="0">
                <a:solidFill>
                  <a:schemeClr val="tx1"/>
                </a:solidFill>
                <a:effectLst/>
                <a:latin typeface="+mn-lt"/>
                <a:ea typeface="+mn-ea"/>
                <a:cs typeface="+mn-cs"/>
              </a:rPr>
              <a:t> was born in New York City on Jan. 27, 1928, the only child of Eastern European immigrants Max and Lena </a:t>
            </a:r>
            <a:r>
              <a:rPr lang="en-US" altLang="zh-CN" sz="1200" b="0" i="0" kern="1200" dirty="0" err="1">
                <a:solidFill>
                  <a:schemeClr val="tx1"/>
                </a:solidFill>
                <a:effectLst/>
                <a:latin typeface="+mn-lt"/>
                <a:ea typeface="+mn-ea"/>
                <a:cs typeface="+mn-cs"/>
              </a:rPr>
              <a:t>Breiman</a:t>
            </a:r>
            <a:r>
              <a:rPr lang="en-US" altLang="zh-CN" sz="1200" b="0" i="0" kern="1200" dirty="0">
                <a:solidFill>
                  <a:schemeClr val="tx1"/>
                </a:solidFill>
                <a:effectLst/>
                <a:latin typeface="+mn-lt"/>
                <a:ea typeface="+mn-ea"/>
                <a:cs typeface="+mn-cs"/>
              </a:rPr>
              <a:t>. His father was a tailor and sewing machine operator, and his mother was a housewife.</a:t>
            </a:r>
          </a:p>
          <a:p>
            <a:r>
              <a:rPr lang="en-US" altLang="zh-CN" sz="1200" b="0" i="0" kern="1200" dirty="0">
                <a:solidFill>
                  <a:schemeClr val="tx1"/>
                </a:solidFill>
                <a:effectLst/>
                <a:latin typeface="+mn-lt"/>
                <a:ea typeface="+mn-ea"/>
                <a:cs typeface="+mn-cs"/>
              </a:rPr>
              <a:t>n 1949, he earned a degree in physics from the California Institute of Technology. He then decided to study philosophy at Columbia University, but was persuaded to return to mathematics when the head of the philosophy department confided that his two best </a:t>
            </a:r>
            <a:r>
              <a:rPr lang="en-US" altLang="zh-CN" sz="1200" b="0" i="0" kern="1200" dirty="0" err="1">
                <a:solidFill>
                  <a:schemeClr val="tx1"/>
                </a:solidFill>
                <a:effectLst/>
                <a:latin typeface="+mn-lt"/>
                <a:ea typeface="+mn-ea"/>
                <a:cs typeface="+mn-cs"/>
              </a:rPr>
              <a:t>Ph.D.s</a:t>
            </a:r>
            <a:r>
              <a:rPr lang="en-US" altLang="zh-CN" sz="1200" b="0" i="0" kern="1200" dirty="0">
                <a:solidFill>
                  <a:schemeClr val="tx1"/>
                </a:solidFill>
                <a:effectLst/>
                <a:latin typeface="+mn-lt"/>
                <a:ea typeface="+mn-ea"/>
                <a:cs typeface="+mn-cs"/>
              </a:rPr>
              <a:t> couldn't find jobs. He received a master's degree in mathematics from Columbia in 1950,</a:t>
            </a:r>
          </a:p>
          <a:p>
            <a:r>
              <a:rPr lang="en-US" altLang="zh-CN" sz="1200" b="0" i="0" kern="1200" dirty="0">
                <a:solidFill>
                  <a:schemeClr val="tx1"/>
                </a:solidFill>
                <a:effectLst/>
                <a:latin typeface="+mn-lt"/>
                <a:ea typeface="+mn-ea"/>
                <a:cs typeface="+mn-cs"/>
              </a:rPr>
              <a:t>After earning his Ph.D. from UC Berkeley in 1954, he was hired to teach probability theory at UCLA. In a 2001 interview with the journal </a:t>
            </a:r>
            <a:r>
              <a:rPr lang="en-US" altLang="zh-CN" sz="1200" b="0" i="1" kern="1200" dirty="0">
                <a:solidFill>
                  <a:schemeClr val="tx1"/>
                </a:solidFill>
                <a:effectLst/>
                <a:latin typeface="+mn-lt"/>
                <a:ea typeface="+mn-ea"/>
                <a:cs typeface="+mn-cs"/>
              </a:rPr>
              <a:t>Statistical Science</a:t>
            </a:r>
            <a:r>
              <a:rPr lang="en-US" altLang="zh-CN" sz="1200" b="0" i="0" kern="1200" dirty="0">
                <a:solidFill>
                  <a:schemeClr val="tx1"/>
                </a:solidFill>
                <a:effectLst/>
                <a:latin typeface="+mn-lt"/>
                <a:ea typeface="+mn-ea"/>
                <a:cs typeface="+mn-cs"/>
              </a:rPr>
              <a:t>, he said that while at UCLA, he concluded that math education for children was "all wrong because they wound up thinking of mathematics as an awful, boring subject that had nothing to do with the everyday world around them.“</a:t>
            </a:r>
          </a:p>
          <a:p>
            <a:r>
              <a:rPr lang="en-US" altLang="zh-CN" sz="1200" b="0" i="0" kern="1200" dirty="0">
                <a:solidFill>
                  <a:schemeClr val="tx1"/>
                </a:solidFill>
                <a:effectLst/>
                <a:latin typeface="+mn-lt"/>
                <a:ea typeface="+mn-ea"/>
                <a:cs typeface="+mn-cs"/>
              </a:rPr>
              <a:t>So, he volunteered to teach math to two 5th grade classes, one of them for emotionally disturbed youngsters.</a:t>
            </a:r>
          </a:p>
          <a:p>
            <a:r>
              <a:rPr lang="en-US" altLang="zh-CN" sz="1200" b="0" i="0" kern="1200">
                <a:solidFill>
                  <a:schemeClr val="tx1"/>
                </a:solidFill>
                <a:effectLst/>
                <a:latin typeface="+mn-lt"/>
                <a:ea typeface="+mn-ea"/>
                <a:cs typeface="+mn-cs"/>
              </a:rPr>
              <a:t>Following his resignation from UCLA, he spent years as a statistical consultant, developing and using new statistical methods to predict such matters as patterns of traffic on the freeways, bottlenecks in the court system and next-day ozone levels in the Los Angeles basin.</a:t>
            </a:r>
            <a:endParaRPr lang="zh-CN" alt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31</a:t>
            </a:fld>
            <a:endParaRPr lang="en-US"/>
          </a:p>
        </p:txBody>
      </p:sp>
    </p:spTree>
    <p:extLst>
      <p:ext uri="{BB962C8B-B14F-4D97-AF65-F5344CB8AC3E}">
        <p14:creationId xmlns:p14="http://schemas.microsoft.com/office/powerpoint/2010/main" val="328980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11/10/2021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181525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11/10/2021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96591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11/10/2021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5668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11/10/2021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00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11/10/2021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83560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11/10/2021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7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11/10/2021</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2555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11/10/2021</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438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11/10/2021</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22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11/10/2021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6529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11/10/2021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389677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11/10/2021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12668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11/10/2021</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01738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11/10/2021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864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11/10/2021</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7875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EB42FB6-2C6A-4176-893A-28ED9181B6B7}" type="datetimeFigureOut">
              <a:rPr lang="en-US" smtClean="0"/>
              <a:t>11/10/2021</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49912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DEB42FB6-2C6A-4176-893A-28ED9181B6B7}" type="datetimeFigureOut">
              <a:rPr lang="en-US" smtClean="0"/>
              <a:t>11/10/2021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24760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DEB42FB6-2C6A-4176-893A-28ED9181B6B7}" type="datetimeFigureOut">
              <a:rPr lang="en-US" smtClean="0"/>
              <a:t>11/10/2021</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2152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DEB42FB6-2C6A-4176-893A-28ED9181B6B7}" type="datetimeFigureOut">
              <a:rPr lang="en-US" smtClean="0"/>
              <a:t>11/10/2021</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0976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B42FB6-2C6A-4176-893A-28ED9181B6B7}" type="datetimeFigureOut">
              <a:rPr lang="en-US" smtClean="0"/>
              <a:t>11/10/2021</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88204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11/10/2021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8287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11/10/2021</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42432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42FB6-2C6A-4176-893A-28ED9181B6B7}" type="datetimeFigureOut">
              <a:rPr lang="en-US" smtClean="0"/>
              <a:t>11/10/2021</a:t>
            </a:fld>
            <a:endParaRPr 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63DD0-6D4F-46F7-A903-EA85CE283CAD}" type="slidenum">
              <a:rPr lang="en-US" smtClean="0"/>
              <a:t>‹#›</a:t>
            </a:fld>
            <a:endParaRPr lang="en-US"/>
          </a:p>
        </p:txBody>
      </p:sp>
    </p:spTree>
    <p:extLst>
      <p:ext uri="{BB962C8B-B14F-4D97-AF65-F5344CB8AC3E}">
        <p14:creationId xmlns:p14="http://schemas.microsoft.com/office/powerpoint/2010/main" val="241656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11/10/2021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7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t>Ensemble Learning</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a:t>Ying </a:t>
            </a:r>
            <a:r>
              <a:rPr lang="en-US" dirty="0" err="1"/>
              <a:t>shen</a:t>
            </a:r>
            <a:endParaRPr lang="en-US" dirty="0"/>
          </a:p>
          <a:p>
            <a:r>
              <a:rPr lang="en-US" dirty="0" err="1"/>
              <a:t>Sse</a:t>
            </a:r>
            <a:r>
              <a:rPr lang="en-US" dirty="0"/>
              <a:t>, </a:t>
            </a:r>
            <a:r>
              <a:rPr lang="en-US" dirty="0" err="1"/>
              <a:t>tongji</a:t>
            </a:r>
            <a:r>
              <a:rPr lang="en-US" dirty="0"/>
              <a:t> university</a:t>
            </a:r>
          </a:p>
          <a:p>
            <a:r>
              <a:rPr lang="en-US" dirty="0"/>
              <a:t>Nov. 2016</a:t>
            </a:r>
          </a:p>
        </p:txBody>
      </p:sp>
    </p:spTree>
    <p:extLst>
      <p:ext uri="{BB962C8B-B14F-4D97-AF65-F5344CB8AC3E}">
        <p14:creationId xmlns:p14="http://schemas.microsoft.com/office/powerpoint/2010/main" val="318906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Round 2: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2</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21</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65</m:t>
                    </m:r>
                  </m:oMath>
                </a14:m>
                <a:r>
                  <a:rPr lang="en-US" dirty="0"/>
                  <a:t> </a:t>
                </a:r>
              </a:p>
              <a:p>
                <a:pPr lvl="1"/>
                <a:r>
                  <a:rPr lang="en-US" dirty="0"/>
                  <a:t>Note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b="0" i="1" smtClean="0">
                        <a:latin typeface="Cambria Math" panose="02040503050406030204" pitchFamily="18" charset="0"/>
                      </a:rPr>
                      <m:t>≠0.3</m:t>
                    </m:r>
                  </m:oMath>
                </a14:m>
                <a:r>
                  <a:rPr lang="en-US" dirty="0"/>
                  <a:t> as those 3 data points have weights less than 1/10 </a:t>
                </a:r>
              </a:p>
              <a:p>
                <a:r>
                  <a:rPr lang="en-US" dirty="0"/>
                  <a:t>3 misclassified data points get larger weights </a:t>
                </a:r>
              </a:p>
              <a:p>
                <a:r>
                  <a:rPr lang="en-US" dirty="0"/>
                  <a:t>Data points classified correctly in both rounds have small weights</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pic>
        <p:nvPicPr>
          <p:cNvPr id="7" name="图片 6"/>
          <p:cNvPicPr>
            <a:picLocks noChangeAspect="1"/>
          </p:cNvPicPr>
          <p:nvPr/>
        </p:nvPicPr>
        <p:blipFill>
          <a:blip r:embed="rId3"/>
          <a:stretch>
            <a:fillRect/>
          </a:stretch>
        </p:blipFill>
        <p:spPr>
          <a:xfrm>
            <a:off x="959576" y="1247776"/>
            <a:ext cx="7277100" cy="2533650"/>
          </a:xfrm>
          <a:prstGeom prst="rect">
            <a:avLst/>
          </a:prstGeom>
        </p:spPr>
      </p:pic>
    </p:spTree>
    <p:extLst>
      <p:ext uri="{BB962C8B-B14F-4D97-AF65-F5344CB8AC3E}">
        <p14:creationId xmlns:p14="http://schemas.microsoft.com/office/powerpoint/2010/main" val="27608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Round 3: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3</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𝜖</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=0.14→</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=0.92</m:t>
                    </m:r>
                  </m:oMath>
                </a14:m>
                <a:r>
                  <a:rPr lang="en-US" dirty="0"/>
                  <a:t>. </a:t>
                </a:r>
              </a:p>
              <a:p>
                <a:r>
                  <a:rPr lang="en-US" dirty="0"/>
                  <a:t>Previously correctly classified data points are now misclassified, but our error is low; what’s the intuition? </a:t>
                </a:r>
              </a:p>
              <a:p>
                <a:pPr lvl="1"/>
                <a:r>
                  <a:rPr lang="en-US" dirty="0"/>
                  <a:t>Since they have been consistently classified correctly, this round’s mistake will hopefully not have a huge impact on the overall prediction</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22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pic>
        <p:nvPicPr>
          <p:cNvPr id="7" name="图片 6"/>
          <p:cNvPicPr>
            <a:picLocks noChangeAspect="1"/>
          </p:cNvPicPr>
          <p:nvPr/>
        </p:nvPicPr>
        <p:blipFill>
          <a:blip r:embed="rId3"/>
          <a:stretch>
            <a:fillRect/>
          </a:stretch>
        </p:blipFill>
        <p:spPr>
          <a:xfrm>
            <a:off x="1140551" y="1359617"/>
            <a:ext cx="6915150" cy="2457450"/>
          </a:xfrm>
          <a:prstGeom prst="rect">
            <a:avLst/>
          </a:prstGeom>
        </p:spPr>
      </p:pic>
    </p:spTree>
    <p:extLst>
      <p:ext uri="{BB962C8B-B14F-4D97-AF65-F5344CB8AC3E}">
        <p14:creationId xmlns:p14="http://schemas.microsoft.com/office/powerpoint/2010/main" val="157320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p:sp>
        <p:nvSpPr>
          <p:cNvPr id="3" name="内容占位符 2"/>
          <p:cNvSpPr>
            <a:spLocks noGrp="1"/>
          </p:cNvSpPr>
          <p:nvPr>
            <p:ph idx="1"/>
          </p:nvPr>
        </p:nvSpPr>
        <p:spPr/>
        <p:txBody>
          <a:bodyPr/>
          <a:lstStyle/>
          <a:p>
            <a:r>
              <a:rPr lang="en-US" dirty="0"/>
              <a:t>Final classifier: combining 3 classifiers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All data points are now classified correctly! </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图片 6"/>
          <p:cNvPicPr>
            <a:picLocks noChangeAspect="1"/>
          </p:cNvPicPr>
          <p:nvPr/>
        </p:nvPicPr>
        <p:blipFill>
          <a:blip r:embed="rId2"/>
          <a:stretch>
            <a:fillRect/>
          </a:stretch>
        </p:blipFill>
        <p:spPr>
          <a:xfrm>
            <a:off x="1554888" y="1367606"/>
            <a:ext cx="6086475" cy="3562350"/>
          </a:xfrm>
          <a:prstGeom prst="rect">
            <a:avLst/>
          </a:prstGeom>
        </p:spPr>
      </p:pic>
    </p:spTree>
    <p:extLst>
      <p:ext uri="{BB962C8B-B14F-4D97-AF65-F5344CB8AC3E}">
        <p14:creationId xmlns:p14="http://schemas.microsoft.com/office/powerpoint/2010/main" val="356660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a:t>
            </a:r>
            <a:r>
              <a:rPr lang="en-US" dirty="0" err="1"/>
              <a:t>AdaBoost</a:t>
            </a:r>
            <a:r>
              <a:rPr lang="en-US" dirty="0"/>
              <a:t> works?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It minimizes a loss function related to classification error.</a:t>
                </a:r>
              </a:p>
              <a:p>
                <a:r>
                  <a:rPr lang="en-US" dirty="0"/>
                  <a:t>Classification loss</a:t>
                </a:r>
              </a:p>
              <a:p>
                <a:pPr lvl="1"/>
                <a:r>
                  <a:rPr lang="en-US" dirty="0"/>
                  <a:t>Suppose we want to have a classifier</a:t>
                </a:r>
              </a:p>
              <a:p>
                <a:pPr lvl="1"/>
                <a:endParaRPr lang="en-US" dirty="0"/>
              </a:p>
              <a:p>
                <a:pPr lvl="1"/>
                <a:endParaRPr lang="en-US" dirty="0"/>
              </a:p>
              <a:p>
                <a:pPr lvl="1"/>
                <a:endParaRPr lang="en-US" dirty="0"/>
              </a:p>
              <a:p>
                <a:pPr lvl="1"/>
                <a:r>
                  <a:rPr lang="en-US" dirty="0"/>
                  <a:t>Our loss function is thus </a:t>
                </a:r>
              </a:p>
              <a:p>
                <a:pPr lvl="1"/>
                <a:endParaRPr lang="en-US" dirty="0"/>
              </a:p>
              <a:p>
                <a:pPr lvl="1"/>
                <a:endParaRPr lang="en-US" dirty="0"/>
              </a:p>
              <a:p>
                <a:pPr lvl="1"/>
                <a:endParaRPr lang="en-US" dirty="0"/>
              </a:p>
              <a:p>
                <a:pPr marL="354013" lvl="1" indent="0">
                  <a:buNone/>
                </a:pPr>
                <a:r>
                  <a:rPr lang="en-US" dirty="0"/>
                  <a:t>Namely, the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the target label </a:t>
                </a:r>
                <a14:m>
                  <m:oMath xmlns:m="http://schemas.openxmlformats.org/officeDocument/2006/math">
                    <m:r>
                      <a:rPr lang="en-US" i="1" dirty="0" smtClean="0">
                        <a:latin typeface="Cambria Math" panose="02040503050406030204" pitchFamily="18" charset="0"/>
                      </a:rPr>
                      <m:t>𝑦</m:t>
                    </m:r>
                  </m:oMath>
                </a14:m>
                <a:r>
                  <a:rPr lang="en-US" dirty="0"/>
                  <a:t> should have the same sign to avoid a loss of 1</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95050" y="2241756"/>
                <a:ext cx="4434034"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r>
                        <a:rPr lang="en-US" sz="2000" b="0" i="1" smtClean="0">
                          <a:latin typeface="Cambria Math" panose="02040503050406030204" pitchFamily="18" charset="0"/>
                        </a:rPr>
                        <m:t>𝑠𝑖𝑔𝑛</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𝑖</m:t>
                            </m:r>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m:rPr>
                                    <m:brk m:alnAt="7"/>
                                  </m:rPr>
                                  <a:rPr lang="en-US" sz="2000" b="1" i="1" smtClean="0">
                                    <a:latin typeface="Cambria Math" panose="02040503050406030204" pitchFamily="18" charset="0"/>
                                  </a:rPr>
                                  <m:t>𝒙</m:t>
                                </m:r>
                              </m:e>
                            </m:d>
                            <m:r>
                              <m:rPr>
                                <m:brk m:alnAt="7"/>
                              </m:rPr>
                              <a:rPr lang="en-US" sz="2000" b="0" i="1" smtClean="0">
                                <a:latin typeface="Cambria Math" panose="02040503050406030204" pitchFamily="18" charset="0"/>
                              </a:rPr>
                              <m:t>&gt;</m:t>
                            </m:r>
                            <m:r>
                              <a:rPr lang="en-US" sz="2000" b="0" i="1" smtClean="0">
                                <a:latin typeface="Cambria Math" panose="02040503050406030204" pitchFamily="18" charset="0"/>
                              </a:rPr>
                              <m:t>0</m:t>
                            </m:r>
                          </m:e>
                        </m:mr>
                        <m:mr>
                          <m:e>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&lt;0</m:t>
                            </m:r>
                          </m:e>
                        </m:mr>
                      </m:m>
                    </m:oMath>
                  </m:oMathPara>
                </a14:m>
                <a:endParaRPr lang="en-US" sz="20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95050" y="2241756"/>
                <a:ext cx="4434034"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00036" y="3446457"/>
                <a:ext cx="3685624"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h</m:t>
                          </m:r>
                          <m:d>
                            <m:dPr>
                              <m:ctrlPr>
                                <a:rPr lang="en-US" sz="2000" b="0" i="1" smtClean="0">
                                  <a:latin typeface="Cambria Math" panose="02040503050406030204" pitchFamily="18" charset="0"/>
                                  <a:ea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𝒙</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0</m:t>
                              </m:r>
                            </m:e>
                            <m:e>
                              <m:r>
                                <a:rPr lang="en-US" sz="2000" i="1">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𝑖</m:t>
                            </m:r>
                            <m:r>
                              <a:rPr lang="en-US" sz="2000" i="1">
                                <a:latin typeface="Cambria Math" panose="02040503050406030204" pitchFamily="18" charset="0"/>
                              </a:rPr>
                              <m:t>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m:rPr>
                                    <m:brk m:alnAt="7"/>
                                  </m:rPr>
                                  <a:rPr lang="en-US" sz="2000" b="1" i="1">
                                    <a:latin typeface="Cambria Math" panose="02040503050406030204" pitchFamily="18" charset="0"/>
                                  </a:rPr>
                                  <m:t>𝒙</m:t>
                                </m:r>
                              </m:e>
                            </m:d>
                            <m:r>
                              <m:rPr>
                                <m:brk m:alnAt="7"/>
                              </m:rPr>
                              <a:rPr lang="en-US" sz="2000" i="1">
                                <a:latin typeface="Cambria Math" panose="02040503050406030204" pitchFamily="18" charset="0"/>
                              </a:rPr>
                              <m:t>&gt;</m:t>
                            </m:r>
                            <m:r>
                              <a:rPr lang="en-US" sz="2000" i="1">
                                <a:latin typeface="Cambria Math" panose="02040503050406030204" pitchFamily="18" charset="0"/>
                              </a:rPr>
                              <m:t>0</m:t>
                            </m:r>
                          </m:e>
                        </m:mr>
                        <m:mr>
                          <m:e>
                            <m:r>
                              <a:rPr lang="en-US" sz="2000" i="1">
                                <a:latin typeface="Cambria Math" panose="02040503050406030204" pitchFamily="18" charset="0"/>
                              </a:rPr>
                              <m:t>𝑖𝑓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&lt;0</m:t>
                            </m:r>
                          </m:e>
                        </m:mr>
                      </m:m>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800036" y="3446457"/>
                <a:ext cx="3685624" cy="7788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904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Surrogate loss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0 − 1 loss function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t> is non-convex and difficult to optimize. We can instead use a surrogate loss – what are examples? </a:t>
                </a:r>
              </a:p>
              <a:p>
                <a:r>
                  <a:rPr lang="en-US" dirty="0"/>
                  <a:t>Exponential Loss</a:t>
                </a:r>
              </a:p>
              <a:p>
                <a:endParaRPr lang="en-US" dirty="0"/>
              </a:p>
              <a:p>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ℓ</m:t>
                        </m:r>
                      </m:e>
                      <m:sup>
                        <m:r>
                          <a:rPr lang="en-US" i="1">
                            <a:latin typeface="Cambria Math" panose="02040503050406030204" pitchFamily="18" charset="0"/>
                            <a:ea typeface="Cambria Math" panose="02040503050406030204" pitchFamily="18" charset="0"/>
                          </a:rPr>
                          <m:t>𝐸𝑋𝑃</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t> is easier to handle numerically as it is differentiable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3"/>
          <a:srcRect b="1355"/>
          <a:stretch/>
        </p:blipFill>
        <p:spPr>
          <a:xfrm>
            <a:off x="3004685" y="3523385"/>
            <a:ext cx="3384132" cy="2862667"/>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3004684" y="2458031"/>
                <a:ext cx="3384132"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ℓ</m:t>
                          </m:r>
                        </m:e>
                        <m:sup>
                          <m:r>
                            <a:rPr lang="en-US" sz="2400" b="0" i="1" smtClean="0">
                              <a:latin typeface="Cambria Math" panose="02040503050406030204" pitchFamily="18" charset="0"/>
                              <a:ea typeface="Cambria Math" panose="02040503050406030204" pitchFamily="18" charset="0"/>
                            </a:rPr>
                            <m:t>𝐸𝑋𝑃</m:t>
                          </m:r>
                        </m:sup>
                      </m:sSup>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h</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sup>
                      </m:sSup>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04684" y="2458031"/>
                <a:ext cx="3384132" cy="476990"/>
              </a:xfrm>
              <a:prstGeom prst="rect">
                <a:avLst/>
              </a:prstGeom>
              <a:blipFill>
                <a:blip r:embed="rId4"/>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119717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Choosing the </a:t>
            </a:r>
            <a:r>
              <a:rPr lang="en-US" i="1" dirty="0">
                <a:latin typeface="Times New Roman" panose="02020603050405020304" pitchFamily="18" charset="0"/>
                <a:cs typeface="Times New Roman" panose="02020603050405020304" pitchFamily="18" charset="0"/>
              </a:rPr>
              <a:t>t</a:t>
            </a:r>
            <a:r>
              <a:rPr lang="en-US" dirty="0"/>
              <a:t>-</a:t>
            </a:r>
            <a:r>
              <a:rPr lang="en-US" dirty="0" err="1"/>
              <a:t>th</a:t>
            </a:r>
            <a:r>
              <a:rPr lang="en-US" dirty="0"/>
              <a:t> classifier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Suppose we have built a classifier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we want to improve it by adding a weak learner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oMath>
                </a14:m>
                <a:endParaRPr lang="en-US" dirty="0"/>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a:p>
              <a:p>
                <a:r>
                  <a:rPr lang="en-US" dirty="0"/>
                  <a:t>How can we choose optimally the new classifier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 and the combination coefficient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𝑡</m:t>
                        </m:r>
                      </m:sub>
                    </m:sSub>
                  </m:oMath>
                </a14:m>
                <a:r>
                  <a:rPr lang="en-US" dirty="0"/>
                  <a:t>? </a:t>
                </a:r>
              </a:p>
              <a:p>
                <a:r>
                  <a:rPr lang="en-US" dirty="0" err="1"/>
                  <a:t>Adaboost</a:t>
                </a:r>
                <a:r>
                  <a:rPr lang="en-US" dirty="0"/>
                  <a:t> greedily </a:t>
                </a:r>
                <a:r>
                  <a:rPr lang="en-US" i="1" dirty="0">
                    <a:solidFill>
                      <a:srgbClr val="FF0000"/>
                    </a:solidFill>
                  </a:rPr>
                  <a:t>minimizes the exponential loss function</a:t>
                </a:r>
                <a:r>
                  <a:rPr lang="en-US" dirty="0"/>
                  <a:t>. </a:t>
                </a:r>
              </a:p>
              <a:p>
                <a:endParaRPr lang="en-US" dirty="0"/>
              </a:p>
              <a:p>
                <a:endParaRPr lang="en-US" dirty="0"/>
              </a:p>
              <a:p>
                <a:endParaRPr lang="en-US" dirty="0"/>
              </a:p>
              <a:p>
                <a:endParaRPr lang="en-US" sz="1050" dirty="0"/>
              </a:p>
              <a:p>
                <a:endParaRPr lang="en-US" dirty="0"/>
              </a:p>
              <a:p>
                <a:r>
                  <a:rPr lang="en-US" dirty="0"/>
                  <a:t>where we have used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oMath>
                </a14:m>
                <a:r>
                  <a:rPr lang="en-US" dirty="0"/>
                  <a:t> as a shorthand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smtClean="0">
                            <a:latin typeface="Cambria Math" panose="02040503050406030204" pitchFamily="18" charset="0"/>
                          </a:rPr>
                          <m:t> </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𝒊</m:t>
                            </m:r>
                          </m:sub>
                        </m:sSub>
                        <m:r>
                          <a:rPr lang="en-US" i="1">
                            <a:latin typeface="Cambria Math" panose="02040503050406030204" pitchFamily="18" charset="0"/>
                          </a:rPr>
                          <m:t>)</m:t>
                        </m:r>
                      </m:sup>
                    </m:sSup>
                  </m:oMath>
                </a14:m>
                <a:endParaRPr lang="en-US" dirty="0"/>
              </a:p>
              <a:p>
                <a:pPr algn="ct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b="-313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矩形 6"/>
              <p:cNvSpPr/>
              <p:nvPr/>
            </p:nvSpPr>
            <p:spPr>
              <a:xfrm>
                <a:off x="1896168" y="3505373"/>
                <a:ext cx="4441665"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𝑡</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𝑡</m:t>
                              </m:r>
                            </m:sub>
                            <m:sup>
                              <m:r>
                                <a:rPr lang="en-US" sz="2000" i="1">
                                  <a:latin typeface="Cambria Math" panose="02040503050406030204" pitchFamily="18" charset="0"/>
                                </a:rPr>
                                <m:t>∗</m:t>
                              </m:r>
                            </m:sup>
                          </m:sSubSup>
                        </m:e>
                      </m:d>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𝑓</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1896168" y="3505373"/>
                <a:ext cx="4441665" cy="8392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106468" y="4256089"/>
                <a:ext cx="453970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𝑡</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r>
                                        <m:rPr>
                                          <m:nor/>
                                        </m:rPr>
                                        <a:rPr lang="en-US" sz="2000" dirty="0"/>
                                        <m:t> </m:t>
                                      </m:r>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3106468" y="4256089"/>
                <a:ext cx="4539704" cy="8392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106468" y="5007140"/>
                <a:ext cx="411093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sup>
                                  </m:sSup>
                                </m:e>
                              </m:nary>
                            </m:e>
                          </m:func>
                        </m:e>
                      </m:func>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3106468" y="5007140"/>
                <a:ext cx="4110934" cy="8392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308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new classifier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We can decompose the </a:t>
                </a:r>
                <a:r>
                  <a:rPr lang="en-US" i="1" dirty="0">
                    <a:solidFill>
                      <a:srgbClr val="FF0000"/>
                    </a:solidFill>
                  </a:rPr>
                  <a:t>weighted</a:t>
                </a:r>
                <a:r>
                  <a:rPr lang="en-US" dirty="0"/>
                  <a:t> loss function into two parts </a:t>
                </a:r>
              </a:p>
              <a:p>
                <a:endParaRPr lang="en-US" dirty="0"/>
              </a:p>
              <a:p>
                <a:endParaRPr lang="en-US" dirty="0"/>
              </a:p>
              <a:p>
                <a:endParaRPr lang="en-US" dirty="0"/>
              </a:p>
              <a:p>
                <a:endParaRPr lang="en-US" dirty="0"/>
              </a:p>
              <a:p>
                <a:endParaRPr lang="en-US" dirty="0"/>
              </a:p>
              <a:p>
                <a:endParaRPr lang="en-US" dirty="0"/>
              </a:p>
              <a:p>
                <a:endParaRPr lang="en-US" sz="1800" dirty="0"/>
              </a:p>
              <a:p>
                <a:r>
                  <a:rPr lang="en-US" dirty="0"/>
                  <a:t>We have used the following properties to derive the above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altLang="zh-CN"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1 or -1 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err="1">
                            <a:latin typeface="Cambria Math" panose="02040503050406030204" pitchFamily="18" charset="0"/>
                          </a:rPr>
                          <m:t>𝒙</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a14:m>
                <a:r>
                  <a:rPr lang="en-US" dirty="0"/>
                  <a:t> is the output of a binary classifier</a:t>
                </a:r>
              </a:p>
              <a:p>
                <a:pPr lvl="1"/>
                <a:r>
                  <a:rPr lang="en-US" dirty="0"/>
                  <a:t>The indicator function </a:t>
                </a:r>
                <a14:m>
                  <m:oMath xmlns:m="http://schemas.openxmlformats.org/officeDocument/2006/math">
                    <m:r>
                      <a:rPr lang="en-US" i="1">
                        <a:latin typeface="Cambria Math" panose="02040503050406030204" pitchFamily="18" charset="0"/>
                        <a:ea typeface="Cambria Math" panose="02040503050406030204" pitchFamily="18" charset="0"/>
                      </a:rPr>
                      <m:t>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0 or 1, so it equals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ea typeface="Cambria Math" panose="02040503050406030204" pitchFamily="18" charset="0"/>
                      </a:rPr>
                      <m:t>𝕀</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e>
                    </m:d>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415845"/>
                <a:ext cx="2214452"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up>
                          </m:sSup>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587829" y="1415845"/>
                <a:ext cx="2214452" cy="746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87829" y="2224729"/>
                <a:ext cx="6585905"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e>
                      </m:nary>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587829" y="2224729"/>
                <a:ext cx="6585905" cy="7468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87829" y="3031757"/>
                <a:ext cx="7223965" cy="7469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b="0" i="0"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𝕀</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e>
                              </m:d>
                            </m:e>
                          </m:d>
                          <m:r>
                            <a:rPr lang="en-US" sz="2000" b="0" i="1" smtClean="0">
                              <a:latin typeface="Cambria Math" panose="02040503050406030204" pitchFamily="18" charset="0"/>
                            </a:rPr>
                            <m:t>)</m:t>
                          </m:r>
                        </m:e>
                      </m:nary>
                    </m:oMath>
                  </m:oMathPara>
                </a14:m>
                <a:endParaRPr 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587829" y="3031757"/>
                <a:ext cx="7223965" cy="746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87829" y="3875409"/>
                <a:ext cx="6239144"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e>
                      </m:d>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e>
                      </m:nary>
                    </m:oMath>
                  </m:oMathPara>
                </a14:m>
                <a:endParaRPr lang="en-US" sz="16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87829" y="3875409"/>
                <a:ext cx="6239144" cy="7468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241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Finding the optimal weak learner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Summary </a:t>
                </a:r>
              </a:p>
              <a:p>
                <a:endParaRPr lang="en-US" dirty="0"/>
              </a:p>
              <a:p>
                <a:endParaRPr lang="en-US" dirty="0"/>
              </a:p>
              <a:p>
                <a:endParaRPr lang="en-US" dirty="0"/>
              </a:p>
              <a:p>
                <a:endParaRPr lang="en-US" dirty="0"/>
              </a:p>
              <a:p>
                <a:endParaRPr lang="en-US" sz="3200" dirty="0"/>
              </a:p>
              <a:p>
                <a:r>
                  <a:rPr lang="en-US" dirty="0"/>
                  <a:t>What term(s) must we optimize to 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oMath>
                </a14:m>
                <a:r>
                  <a:rPr lang="en-US" dirty="0"/>
                  <a:t>?</a:t>
                </a:r>
              </a:p>
              <a:p>
                <a:endParaRPr lang="en-US" dirty="0"/>
              </a:p>
              <a:p>
                <a:endParaRPr lang="en-US" sz="1800" dirty="0"/>
              </a:p>
              <a:p>
                <a:r>
                  <a:rPr lang="en-US" dirty="0"/>
                  <a:t>Minimize weighted classification error as noted in step 1 of </a:t>
                </a:r>
                <a:r>
                  <a:rPr lang="en-US" dirty="0" err="1"/>
                  <a:t>Adaboost</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b="-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020137" y="4386133"/>
                <a:ext cx="7162217"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e>
                          </m:func>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nary>
                                <m:naryPr>
                                  <m:chr m:val="∑"/>
                                  <m:supHide m:val="on"/>
                                  <m:ctrlPr>
                                    <a:rPr lang="en-US" altLang="zh-CN" sz="2400" i="1">
                                      <a:latin typeface="Cambria Math" panose="02040503050406030204" pitchFamily="18" charset="0"/>
                                    </a:rPr>
                                  </m:ctrlPr>
                                </m:naryPr>
                                <m:sub>
                                  <m:r>
                                    <a:rPr lang="en-US" altLang="zh-CN" sz="2400" i="1">
                                      <a:latin typeface="Cambria Math" panose="02040503050406030204" pitchFamily="18" charset="0"/>
                                    </a:rPr>
                                    <m:t>𝑖</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𝑡</m:t>
                                      </m:r>
                                    </m:sub>
                                  </m:sSub>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e>
                                  </m:d>
                                  <m:r>
                                    <a:rPr lang="en-US" altLang="zh-CN" sz="2400" i="1">
                                      <a:latin typeface="Cambria Math" panose="02040503050406030204" pitchFamily="18" charset="0"/>
                                      <a:ea typeface="Cambria Math" panose="02040503050406030204" pitchFamily="18" charset="0"/>
                                    </a:rPr>
                                    <m:t>𝕀</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𝑦</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h</m:t>
                                      </m:r>
                                    </m:e>
                                    <m:sub>
                                      <m:r>
                                        <a:rPr lang="en-US" altLang="zh-CN" sz="2400" i="1">
                                          <a:latin typeface="Cambria Math" panose="02040503050406030204" pitchFamily="18" charset="0"/>
                                          <a:ea typeface="Cambria Math" panose="02040503050406030204" pitchFamily="18" charset="0"/>
                                        </a:rPr>
                                        <m:t>𝑡</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b="1" i="1">
                                          <a:latin typeface="Cambria Math" panose="02040503050406030204" pitchFamily="18" charset="0"/>
                                          <a:ea typeface="Cambria Math" panose="02040503050406030204" pitchFamily="18" charset="0"/>
                                        </a:rPr>
                                        <m:t>𝒙</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1020137" y="4386133"/>
                <a:ext cx="7162217" cy="988540"/>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166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Summary</a:t>
                </a:r>
              </a:p>
              <a:p>
                <a:endParaRPr lang="en-US" dirty="0"/>
              </a:p>
              <a:p>
                <a:endParaRPr lang="en-US" dirty="0"/>
              </a:p>
              <a:p>
                <a:endParaRPr lang="en-US" dirty="0"/>
              </a:p>
              <a:p>
                <a:endParaRPr lang="en-US" dirty="0"/>
              </a:p>
              <a:p>
                <a:endParaRPr lang="en-US" dirty="0"/>
              </a:p>
              <a:p>
                <a:r>
                  <a:rPr lang="en-US" dirty="0"/>
                  <a:t>What term(s) must we optimize?  </a:t>
                </a:r>
              </a:p>
              <a:p>
                <a:r>
                  <a:rPr lang="en-US" dirty="0"/>
                  <a:t>We need to minimize the entire objective function with respect 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18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11" name="矩形 10"/>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544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Summary</a:t>
                </a:r>
              </a:p>
              <a:p>
                <a:endParaRPr lang="en-US" dirty="0"/>
              </a:p>
              <a:p>
                <a:endParaRPr lang="en-US" dirty="0"/>
              </a:p>
              <a:p>
                <a:endParaRPr lang="en-US" dirty="0"/>
              </a:p>
              <a:p>
                <a:endParaRPr lang="en-US" dirty="0"/>
              </a:p>
              <a:p>
                <a:endParaRPr lang="en-US" dirty="0"/>
              </a:p>
              <a:p>
                <a:r>
                  <a:rPr lang="en-US" dirty="0"/>
                  <a:t>What term(s) must we optimize?  </a:t>
                </a:r>
              </a:p>
              <a:p>
                <a:r>
                  <a:rPr lang="en-US" dirty="0"/>
                  <a:t>We can do this by taking derivative with respect 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setting to zero, and solving for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After some calculation and using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=1</m:t>
                        </m:r>
                      </m:e>
                    </m:nary>
                  </m:oMath>
                </a14:m>
                <a:r>
                  <a:rPr lang="en-US" dirty="0"/>
                  <a:t>, we find:</a:t>
                </a:r>
              </a:p>
              <a:p>
                <a:endParaRPr lang="en-US" dirty="0"/>
              </a:p>
              <a:p>
                <a:r>
                  <a:rPr lang="en-US" dirty="0"/>
                  <a:t>which is precisely step 2 of </a:t>
                </a:r>
                <a:r>
                  <a:rPr lang="en-US" dirty="0" err="1"/>
                  <a:t>Adaboost</a:t>
                </a:r>
                <a:r>
                  <a:rPr lang="en-US"/>
                  <a:t>! </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5851" t="-1568" b="-6159"/>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mc:AlternateContent xmlns:mc="http://schemas.openxmlformats.org/markup-compatibility/2006" xmlns:a14="http://schemas.microsoft.com/office/drawing/2010/main">
        <mc:Choice Requires="a14">
          <p:sp>
            <p:nvSpPr>
              <p:cNvPr id="10" name="矩形 9"/>
              <p:cNvSpPr/>
              <p:nvPr/>
            </p:nvSpPr>
            <p:spPr>
              <a:xfrm>
                <a:off x="3560174" y="5107658"/>
                <a:ext cx="2305055"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den>
                          </m:f>
                        </m:e>
                      </m:func>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3560174" y="5107658"/>
                <a:ext cx="2305055" cy="8485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577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pSp>
        <p:nvGrpSpPr>
          <p:cNvPr id="32" name="组合 31"/>
          <p:cNvGrpSpPr/>
          <p:nvPr/>
        </p:nvGrpSpPr>
        <p:grpSpPr>
          <a:xfrm>
            <a:off x="1080656" y="1076637"/>
            <a:ext cx="7011901" cy="2631201"/>
            <a:chOff x="1080656" y="1268361"/>
            <a:chExt cx="7011901" cy="2631201"/>
          </a:xfrm>
        </p:grpSpPr>
        <p:sp>
          <p:nvSpPr>
            <p:cNvPr id="7" name="圆角矩形 6"/>
            <p:cNvSpPr/>
            <p:nvPr/>
          </p:nvSpPr>
          <p:spPr>
            <a:xfrm>
              <a:off x="1080656" y="1268361"/>
              <a:ext cx="2046002"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learner 1</a:t>
              </a:r>
            </a:p>
          </p:txBody>
        </p:sp>
        <p:sp>
          <p:nvSpPr>
            <p:cNvPr id="8" name="圆角矩形 7"/>
            <p:cNvSpPr/>
            <p:nvPr/>
          </p:nvSpPr>
          <p:spPr>
            <a:xfrm>
              <a:off x="1080656" y="1854624"/>
              <a:ext cx="2046001"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learner 2</a:t>
              </a:r>
            </a:p>
          </p:txBody>
        </p:sp>
        <p:sp>
          <p:nvSpPr>
            <p:cNvPr id="9" name="圆角矩形 8"/>
            <p:cNvSpPr/>
            <p:nvPr/>
          </p:nvSpPr>
          <p:spPr>
            <a:xfrm>
              <a:off x="1080657" y="2875964"/>
              <a:ext cx="2046000"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learner T</a:t>
              </a:r>
            </a:p>
          </p:txBody>
        </p:sp>
        <p:sp>
          <p:nvSpPr>
            <p:cNvPr id="10" name="文本框 9"/>
            <p:cNvSpPr txBox="1"/>
            <p:nvPr/>
          </p:nvSpPr>
          <p:spPr>
            <a:xfrm>
              <a:off x="1946787" y="2273465"/>
              <a:ext cx="817852" cy="523220"/>
            </a:xfrm>
            <a:prstGeom prst="rect">
              <a:avLst/>
            </a:prstGeom>
            <a:noFill/>
          </p:spPr>
          <p:txBody>
            <a:bodyPr wrap="square" rtlCol="0">
              <a:spAutoFit/>
            </a:bodyPr>
            <a:lstStyle/>
            <a:p>
              <a:pPr algn="ctr"/>
              <a:r>
                <a:rPr lang="en-US" sz="2800" b="1" dirty="0"/>
                <a:t>...</a:t>
              </a:r>
            </a:p>
          </p:txBody>
        </p:sp>
        <p:sp>
          <p:nvSpPr>
            <p:cNvPr id="11" name="圆角矩形 10"/>
            <p:cNvSpPr/>
            <p:nvPr/>
          </p:nvSpPr>
          <p:spPr>
            <a:xfrm>
              <a:off x="3942735"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combination</a:t>
              </a:r>
            </a:p>
            <a:p>
              <a:pPr algn="ctr"/>
              <a:r>
                <a:rPr lang="en-US" altLang="zh-CN" dirty="0"/>
                <a:t>module</a:t>
              </a:r>
              <a:endParaRPr lang="en-US" dirty="0"/>
            </a:p>
          </p:txBody>
        </p:sp>
        <p:cxnSp>
          <p:nvCxnSpPr>
            <p:cNvPr id="13" name="直接箭头连接符 12"/>
            <p:cNvCxnSpPr>
              <a:stCxn id="7" idx="3"/>
            </p:cNvCxnSpPr>
            <p:nvPr/>
          </p:nvCxnSpPr>
          <p:spPr>
            <a:xfrm>
              <a:off x="3126658" y="1482213"/>
              <a:ext cx="737419" cy="586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3"/>
            </p:cNvCxnSpPr>
            <p:nvPr/>
          </p:nvCxnSpPr>
          <p:spPr>
            <a:xfrm>
              <a:off x="3126657" y="2068476"/>
              <a:ext cx="737420" cy="1585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9" idx="3"/>
            </p:cNvCxnSpPr>
            <p:nvPr/>
          </p:nvCxnSpPr>
          <p:spPr>
            <a:xfrm flipV="1">
              <a:off x="3126657" y="2451092"/>
              <a:ext cx="736877" cy="638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1" idx="3"/>
              <a:endCxn id="27" idx="1"/>
            </p:cNvCxnSpPr>
            <p:nvPr/>
          </p:nvCxnSpPr>
          <p:spPr>
            <a:xfrm>
              <a:off x="5520812" y="2282328"/>
              <a:ext cx="7890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309850"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a:t>
              </a:r>
            </a:p>
          </p:txBody>
        </p:sp>
        <p:sp>
          <p:nvSpPr>
            <p:cNvPr id="30" name="文本框 29"/>
            <p:cNvSpPr txBox="1"/>
            <p:nvPr/>
          </p:nvSpPr>
          <p:spPr>
            <a:xfrm>
              <a:off x="1248248" y="3530230"/>
              <a:ext cx="1710815" cy="369332"/>
            </a:xfrm>
            <a:prstGeom prst="rect">
              <a:avLst/>
            </a:prstGeom>
            <a:noFill/>
          </p:spPr>
          <p:txBody>
            <a:bodyPr wrap="square" rtlCol="0">
              <a:spAutoFit/>
            </a:bodyPr>
            <a:lstStyle/>
            <a:p>
              <a:r>
                <a:rPr lang="en-US" dirty="0"/>
                <a:t>weak classifiers</a:t>
              </a:r>
            </a:p>
          </p:txBody>
        </p:sp>
        <p:sp>
          <p:nvSpPr>
            <p:cNvPr id="31" name="文本框 30"/>
            <p:cNvSpPr txBox="1"/>
            <p:nvPr/>
          </p:nvSpPr>
          <p:spPr>
            <a:xfrm>
              <a:off x="6381742" y="3530230"/>
              <a:ext cx="1710815" cy="369332"/>
            </a:xfrm>
            <a:prstGeom prst="rect">
              <a:avLst/>
            </a:prstGeom>
            <a:noFill/>
          </p:spPr>
          <p:txBody>
            <a:bodyPr wrap="square" rtlCol="0">
              <a:spAutoFit/>
            </a:bodyPr>
            <a:lstStyle/>
            <a:p>
              <a:r>
                <a:rPr lang="en-US" dirty="0"/>
                <a:t>strong classifier</a:t>
              </a:r>
            </a:p>
          </p:txBody>
        </p:sp>
      </p:grpSp>
      <p:sp>
        <p:nvSpPr>
          <p:cNvPr id="16" name="内容占位符 15"/>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Homogeneous</a:t>
            </a:r>
          </a:p>
          <a:p>
            <a:pPr lvl="1"/>
            <a:r>
              <a:rPr lang="en-US" dirty="0"/>
              <a:t>Base learners</a:t>
            </a:r>
          </a:p>
          <a:p>
            <a:r>
              <a:rPr lang="en-US" dirty="0" err="1"/>
              <a:t>Heterogenous</a:t>
            </a:r>
            <a:endParaRPr lang="en-US" dirty="0"/>
          </a:p>
          <a:p>
            <a:pPr lvl="1"/>
            <a:r>
              <a:rPr lang="en-US" dirty="0"/>
              <a:t>Component learners</a:t>
            </a:r>
          </a:p>
        </p:txBody>
      </p:sp>
    </p:spTree>
    <p:extLst>
      <p:ext uri="{BB962C8B-B14F-4D97-AF65-F5344CB8AC3E}">
        <p14:creationId xmlns:p14="http://schemas.microsoft.com/office/powerpoint/2010/main" val="59024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Updating the weights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Once we find the optimal weak learner we can update our classifier: </a:t>
                </a:r>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a:p>
              <a:p>
                <a:r>
                  <a:rPr lang="en-US" dirty="0"/>
                  <a:t>We then need to compute the weights for the above classifier as:</a:t>
                </a:r>
              </a:p>
              <a:p>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m:t>
                        </m:r>
                      </m:sup>
                    </m:sSup>
                  </m:oMath>
                </a14:m>
                <a:endParaRPr lang="en-US" dirty="0"/>
              </a:p>
              <a:p>
                <a:endParaRPr lang="en-US" dirty="0"/>
              </a:p>
              <a:p>
                <a:endParaRPr lang="en-US" dirty="0"/>
              </a:p>
              <a:p>
                <a:r>
                  <a:rPr lang="en-US" dirty="0">
                    <a:solidFill>
                      <a:srgbClr val="FF0000"/>
                    </a:solidFill>
                  </a:rPr>
                  <a:t>Intuition</a:t>
                </a:r>
                <a:r>
                  <a:rPr lang="en-US" dirty="0"/>
                  <a:t> Misclassified data points will get their weights increased, while correctly classified data points will get their weight decreased</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矩形 6"/>
              <p:cNvSpPr/>
              <p:nvPr/>
            </p:nvSpPr>
            <p:spPr>
              <a:xfrm>
                <a:off x="1939910" y="3426874"/>
                <a:ext cx="683238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m:t>
                                      </m:r>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qArr>
                        </m:e>
                      </m:d>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𝑓</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𝑦</m:t>
                                </m:r>
                              </m:e>
                              <m:sub>
                                <m:r>
                                  <m:rPr>
                                    <m:brk m:alnAt="7"/>
                                  </m:rP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mr>
                        <m:mr>
                          <m:e>
                            <m:r>
                              <m:rPr>
                                <m:brk m:alnAt="7"/>
                              </m:rPr>
                              <a:rPr lang="en-US" sz="2400" i="1">
                                <a:latin typeface="Cambria Math" panose="02040503050406030204" pitchFamily="18" charset="0"/>
                              </a:rPr>
                              <m:t>𝑖</m:t>
                            </m:r>
                            <m:r>
                              <a:rPr lang="en-US" sz="2400" i="1">
                                <a:latin typeface="Cambria Math" panose="02040503050406030204" pitchFamily="18" charset="0"/>
                              </a:rPr>
                              <m:t>𝑓</m:t>
                            </m:r>
                            <m:r>
                              <a:rPr lang="en-US" sz="2400" i="1">
                                <a:latin typeface="Cambria Math" panose="02040503050406030204" pitchFamily="18" charset="0"/>
                              </a:rPr>
                              <m:t> </m:t>
                            </m:r>
                            <m:sSub>
                              <m:sSubPr>
                                <m:ctrlPr>
                                  <a:rPr lang="en-US" sz="2400" i="1">
                                    <a:latin typeface="Cambria Math" panose="02040503050406030204" pitchFamily="18" charset="0"/>
                                  </a:rPr>
                                </m:ctrlPr>
                              </m:sSubPr>
                              <m:e>
                                <m:r>
                                  <m:rPr>
                                    <m:brk m:alnAt="7"/>
                                  </m:rPr>
                                  <a:rPr lang="en-US" sz="2400" i="1">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e>
                        </m:mr>
                      </m:m>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39910" y="3426874"/>
                <a:ext cx="6832383" cy="10515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4846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Note that the </a:t>
                </a:r>
                <a:r>
                  <a:rPr lang="en-US" dirty="0" err="1"/>
                  <a:t>AdaBoost</a:t>
                </a:r>
                <a:r>
                  <a:rPr lang="en-US" dirty="0"/>
                  <a:t> algorithm itself never specifies how we would get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as long as it minimizes the weighted classification error</a:t>
                </a:r>
              </a:p>
              <a:p>
                <a:endParaRPr lang="en-US" dirty="0"/>
              </a:p>
              <a:p>
                <a:endParaRPr lang="en-US" dirty="0"/>
              </a:p>
              <a:p>
                <a:r>
                  <a:rPr lang="en-US" dirty="0"/>
                  <a:t>In this aspect, the </a:t>
                </a:r>
                <a:r>
                  <a:rPr lang="en-US" dirty="0" err="1"/>
                  <a:t>AdaBoost</a:t>
                </a:r>
                <a:r>
                  <a:rPr lang="en-US" dirty="0"/>
                  <a:t> algorithm is a meta-algorithm and can be used with any type of classifier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7" name="矩形 6"/>
              <p:cNvSpPr/>
              <p:nvPr/>
            </p:nvSpPr>
            <p:spPr>
              <a:xfrm>
                <a:off x="2492652" y="1911122"/>
                <a:ext cx="4087016"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𝑡</m:t>
                              </m:r>
                            </m:sub>
                            <m:sup>
                              <m:r>
                                <a:rPr lang="en-US" sz="2400" b="0" i="1" smtClean="0">
                                  <a:latin typeface="Cambria Math" panose="02040503050406030204" pitchFamily="18" charset="0"/>
                                  <a:ea typeface="Cambria Math" panose="02040503050406030204" pitchFamily="18" charset="0"/>
                                </a:rPr>
                                <m:t>∗</m:t>
                              </m:r>
                            </m:sup>
                          </m:sSubSup>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92652" y="1911122"/>
                <a:ext cx="4087016" cy="98854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0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E.g., Decision Stumps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a:t>How do we choose the decision stump classifier given the weights at the second round of the following distribution?</a:t>
                </a:r>
              </a:p>
              <a:p>
                <a:endParaRPr lang="en-US" dirty="0"/>
              </a:p>
              <a:p>
                <a:endParaRPr lang="en-US" dirty="0"/>
              </a:p>
              <a:p>
                <a:endParaRPr lang="en-US" dirty="0"/>
              </a:p>
              <a:p>
                <a:endParaRPr lang="en-US" dirty="0"/>
              </a:p>
              <a:p>
                <a:r>
                  <a:rPr lang="en-US" dirty="0"/>
                  <a:t>We can simply enumerate all possible ways of putting vertical and horizontal lines to separate the data points into two classes and find the one with the smallest weighted classification error! Runtime?  </a:t>
                </a:r>
              </a:p>
              <a:p>
                <a:pPr lvl="1"/>
                <a:r>
                  <a:rPr lang="en-US" dirty="0"/>
                  <a:t>Presort data by each feature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𝑑𝑁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r>
                      <a:rPr lang="en-US" b="0" i="1" smtClean="0">
                        <a:latin typeface="Cambria Math" panose="02040503050406030204" pitchFamily="18" charset="0"/>
                      </a:rPr>
                      <m:t>)</m:t>
                    </m:r>
                  </m:oMath>
                </a14:m>
                <a:r>
                  <a:rPr lang="en-US" dirty="0"/>
                  <a:t> time</a:t>
                </a:r>
              </a:p>
              <a:p>
                <a:pPr lvl="1"/>
                <a:r>
                  <a:rPr lang="en-US" dirty="0"/>
                  <a:t>Evaluate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 </a:t>
                </a:r>
                <a:r>
                  <a:rPr lang="en-US" dirty="0"/>
                  <a:t>thresholds for each feature at each round in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r>
                      <a:rPr lang="en-US" b="0" i="1" smtClean="0">
                        <a:latin typeface="Cambria Math" panose="02040503050406030204" pitchFamily="18" charset="0"/>
                      </a:rPr>
                      <m:t>)</m:t>
                    </m:r>
                  </m:oMath>
                </a14:m>
                <a:r>
                  <a:rPr lang="en-US" dirty="0"/>
                  <a:t> time</a:t>
                </a:r>
              </a:p>
              <a:p>
                <a:pPr lvl="1"/>
                <a:r>
                  <a:rPr lang="en-US" dirty="0"/>
                  <a:t>In total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b="0" i="1" smtClean="0">
                        <a:latin typeface="Cambria Math" panose="02040503050406030204" pitchFamily="18" charset="0"/>
                      </a:rPr>
                      <m:t>+</m:t>
                    </m:r>
                    <m:r>
                      <a:rPr lang="en-US" b="0" i="1" smtClean="0">
                        <a:latin typeface="Cambria Math" panose="02040503050406030204" pitchFamily="18" charset="0"/>
                      </a:rPr>
                      <m:t>𝑑𝑁</m:t>
                    </m:r>
                    <m:r>
                      <a:rPr lang="en-US" i="1">
                        <a:latin typeface="Cambria Math" panose="02040503050406030204" pitchFamily="18" charset="0"/>
                      </a:rPr>
                      <m:t>)</m:t>
                    </m:r>
                  </m:oMath>
                </a14:m>
                <a:r>
                  <a:rPr lang="en-US" dirty="0"/>
                  <a:t> time – this efficiency is an attractive quality of boosting!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523" r="-2660" b="-141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8" name="图片 7"/>
          <p:cNvPicPr>
            <a:picLocks noChangeAspect="1"/>
          </p:cNvPicPr>
          <p:nvPr/>
        </p:nvPicPr>
        <p:blipFill>
          <a:blip r:embed="rId3"/>
          <a:stretch>
            <a:fillRect/>
          </a:stretch>
        </p:blipFill>
        <p:spPr>
          <a:xfrm>
            <a:off x="2677164" y="1563636"/>
            <a:ext cx="4013703" cy="2114913"/>
          </a:xfrm>
          <a:prstGeom prst="rect">
            <a:avLst/>
          </a:prstGeom>
        </p:spPr>
      </p:pic>
    </p:spTree>
    <p:extLst>
      <p:ext uri="{BB962C8B-B14F-4D97-AF65-F5344CB8AC3E}">
        <p14:creationId xmlns:p14="http://schemas.microsoft.com/office/powerpoint/2010/main" val="242174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Interpreting boosting as learning nonlinear basis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Two-stage process</a:t>
                </a:r>
              </a:p>
              <a:p>
                <a:pPr marL="633413" indent="-544513">
                  <a:buFont typeface="+mj-lt"/>
                  <a:buAutoNum type="arabicPeriod"/>
                </a:pPr>
                <a:r>
                  <a:rPr lang="en-US" dirty="0"/>
                  <a:t>Get </a:t>
                </a:r>
                <a14:m>
                  <m:oMath xmlns:m="http://schemas.openxmlformats.org/officeDocument/2006/math">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 ,</m:t>
                    </m:r>
                  </m:oMath>
                </a14:m>
                <a:endParaRPr lang="en-US" dirty="0"/>
              </a:p>
              <a:p>
                <a:pPr marL="633413" indent="-544513">
                  <a:buFont typeface="+mj-lt"/>
                  <a:buAutoNum type="arabicPeriod"/>
                </a:pPr>
                <a:r>
                  <a:rPr lang="en-US" dirty="0"/>
                  <a:t>Combine into a linear classification model</a:t>
                </a:r>
              </a:p>
              <a:p>
                <a:pPr marL="633413" indent="-544513">
                  <a:buFont typeface="+mj-lt"/>
                  <a:buAutoNum type="arabicPeriod"/>
                </a:pPr>
                <a:endParaRPr lang="en-US" dirty="0"/>
              </a:p>
              <a:p>
                <a:pPr marL="633413" indent="-544513">
                  <a:buFont typeface="+mj-lt"/>
                  <a:buAutoNum type="arabicPeriod"/>
                </a:pPr>
                <a:endParaRPr lang="en-US" dirty="0"/>
              </a:p>
              <a:p>
                <a:pPr marL="633413" indent="-544513">
                  <a:buFont typeface="+mj-lt"/>
                  <a:buAutoNum type="arabicPeriod"/>
                </a:pPr>
                <a:endParaRPr lang="en-US" dirty="0"/>
              </a:p>
              <a:p>
                <a:r>
                  <a:rPr lang="en-US" dirty="0"/>
                  <a:t>In other words, each stage learns a nonlinear basis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𝜙</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r>
                      <a:rPr lang="en-US" i="1">
                        <a:latin typeface="Cambria Math" panose="02040503050406030204" pitchFamily="18" charset="0"/>
                      </a:rPr>
                      <m:t>𝑠𝑖𝑔𝑛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16"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83460" y="2476941"/>
                <a:ext cx="5241884" cy="984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𝑠𝑖𝑔𝑛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𝜷</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83460" y="2476941"/>
                <a:ext cx="5241884" cy="9841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357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r>
              <a:rPr lang="en-US" dirty="0" err="1"/>
              <a:t>Haar</a:t>
            </a:r>
            <a:r>
              <a:rPr lang="en-US" dirty="0"/>
              <a:t>-like features</a:t>
            </a:r>
          </a:p>
          <a:p>
            <a:pPr lvl="1"/>
            <a:r>
              <a:rPr lang="en-US" dirty="0"/>
              <a:t>Compute the difference between the sums of pixels within two (or more) rectangular regions</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图片 6"/>
          <p:cNvPicPr>
            <a:picLocks noChangeAspect="1"/>
          </p:cNvPicPr>
          <p:nvPr/>
        </p:nvPicPr>
        <p:blipFill>
          <a:blip r:embed="rId2"/>
          <a:stretch>
            <a:fillRect/>
          </a:stretch>
        </p:blipFill>
        <p:spPr>
          <a:xfrm>
            <a:off x="2677164" y="2482208"/>
            <a:ext cx="3550560" cy="3073453"/>
          </a:xfrm>
          <a:prstGeom prst="rect">
            <a:avLst/>
          </a:prstGeom>
        </p:spPr>
      </p:pic>
    </p:spTree>
    <p:extLst>
      <p:ext uri="{BB962C8B-B14F-4D97-AF65-F5344CB8AC3E}">
        <p14:creationId xmlns:p14="http://schemas.microsoft.com/office/powerpoint/2010/main" val="166782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r>
              <a:rPr lang="en-US" dirty="0"/>
              <a:t>VJ face detector</a:t>
            </a:r>
          </a:p>
          <a:p>
            <a:pPr lvl="1"/>
            <a:r>
              <a:rPr lang="en-US" dirty="0"/>
              <a:t>The first and second features selected by </a:t>
            </a:r>
            <a:r>
              <a:rPr lang="en-US" dirty="0" err="1"/>
              <a:t>AdaBoost</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8" name="图片 7"/>
          <p:cNvPicPr>
            <a:picLocks noChangeAspect="1"/>
          </p:cNvPicPr>
          <p:nvPr/>
        </p:nvPicPr>
        <p:blipFill>
          <a:blip r:embed="rId3"/>
          <a:stretch>
            <a:fillRect/>
          </a:stretch>
        </p:blipFill>
        <p:spPr>
          <a:xfrm>
            <a:off x="1750062" y="1810918"/>
            <a:ext cx="5179257" cy="3154547"/>
          </a:xfrm>
          <a:prstGeom prst="rect">
            <a:avLst/>
          </a:prstGeom>
        </p:spPr>
      </p:pic>
    </p:spTree>
    <p:extLst>
      <p:ext uri="{BB962C8B-B14F-4D97-AF65-F5344CB8AC3E}">
        <p14:creationId xmlns:p14="http://schemas.microsoft.com/office/powerpoint/2010/main" val="366966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a:xfrm>
            <a:off x="587829" y="856988"/>
            <a:ext cx="8020594" cy="6001012"/>
          </a:xfrm>
        </p:spPr>
        <p:txBody>
          <a:bodyPr>
            <a:normAutofit/>
          </a:bodyPr>
          <a:lstStyle/>
          <a:p>
            <a:r>
              <a:rPr lang="en-US" dirty="0"/>
              <a:t>Rejection cascade</a:t>
            </a:r>
          </a:p>
          <a:p>
            <a:pPr lvl="1"/>
            <a:r>
              <a:rPr lang="en-US" altLang="zh-CN" dirty="0"/>
              <a:t>E</a:t>
            </a:r>
            <a:r>
              <a:rPr lang="en-US" dirty="0"/>
              <a:t>ach node represents a </a:t>
            </a:r>
            <a:r>
              <a:rPr lang="en-US" dirty="0" err="1"/>
              <a:t>multitree</a:t>
            </a:r>
            <a:r>
              <a:rPr lang="en-US" dirty="0"/>
              <a:t> boosted classifier ensemble tuned to rarely miss a true face while rejecting a possibly small fraction of </a:t>
            </a:r>
            <a:r>
              <a:rPr lang="en-US" dirty="0" err="1"/>
              <a:t>nonfaces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2256700" y="2028683"/>
            <a:ext cx="5168644" cy="4271197"/>
          </a:xfrm>
          <a:prstGeom prst="rect">
            <a:avLst/>
          </a:prstGeom>
        </p:spPr>
      </p:pic>
    </p:spTree>
    <p:extLst>
      <p:ext uri="{BB962C8B-B14F-4D97-AF65-F5344CB8AC3E}">
        <p14:creationId xmlns:p14="http://schemas.microsoft.com/office/powerpoint/2010/main" val="304429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291103" y="1446080"/>
            <a:ext cx="8564173" cy="4855147"/>
          </a:xfrm>
          <a:prstGeom prst="rect">
            <a:avLst/>
          </a:prstGeom>
        </p:spPr>
      </p:pic>
    </p:spTree>
    <p:extLst>
      <p:ext uri="{BB962C8B-B14F-4D97-AF65-F5344CB8AC3E}">
        <p14:creationId xmlns:p14="http://schemas.microsoft.com/office/powerpoint/2010/main" val="361624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Bagging</a:t>
            </a:r>
          </a:p>
        </p:txBody>
      </p:sp>
      <p:sp>
        <p:nvSpPr>
          <p:cNvPr id="3" name="内容占位符 2"/>
          <p:cNvSpPr>
            <a:spLocks noGrp="1"/>
          </p:cNvSpPr>
          <p:nvPr>
            <p:ph idx="1"/>
          </p:nvPr>
        </p:nvSpPr>
        <p:spPr/>
        <p:txBody>
          <a:bodyPr/>
          <a:lstStyle/>
          <a:p>
            <a:r>
              <a:rPr lang="en-US" altLang="zh-CN" dirty="0"/>
              <a:t>“</a:t>
            </a:r>
            <a:r>
              <a:rPr lang="en-US" dirty="0"/>
              <a:t>Bootstrap Aggregation”</a:t>
            </a:r>
          </a:p>
          <a:p>
            <a:r>
              <a:rPr lang="en-US" dirty="0"/>
              <a:t>Create Bootstrap samples of a training set using sampling with replacement. </a:t>
            </a:r>
          </a:p>
          <a:p>
            <a:r>
              <a:rPr lang="en-US" dirty="0"/>
              <a:t>Each bootstrap sample is used to train a different component of base classifier</a:t>
            </a:r>
          </a:p>
          <a:p>
            <a:r>
              <a:rPr lang="en-US" dirty="0"/>
              <a:t>Classification is done by plurality voting</a:t>
            </a:r>
          </a:p>
          <a:p>
            <a:r>
              <a:rPr lang="en-US" dirty="0"/>
              <a:t>Regression is done by averaging</a:t>
            </a:r>
          </a:p>
          <a:p>
            <a:r>
              <a:rPr lang="en-US" dirty="0"/>
              <a:t>Works for unstable classifiers</a:t>
            </a:r>
          </a:p>
          <a:p>
            <a:pPr lvl="1"/>
            <a:r>
              <a:rPr lang="en-US" dirty="0"/>
              <a:t>Neural Networks</a:t>
            </a:r>
          </a:p>
          <a:p>
            <a:pPr lvl="1"/>
            <a:r>
              <a:rPr lang="en-US" dirty="0"/>
              <a:t>Decision Trees</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27298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Bagging</a:t>
            </a:r>
          </a:p>
        </p:txBody>
      </p:sp>
      <mc:AlternateContent xmlns:mc="http://schemas.openxmlformats.org/markup-compatibility/2006" xmlns:a14="http://schemas.microsoft.com/office/drawing/2010/main">
        <mc:Choice Requires="a14">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578644">
                    <a:tc>
                      <a:txBody>
                        <a:bodyPr/>
                        <a:lstStyle/>
                        <a:p>
                          <a:r>
                            <a:rPr lang="en-US" sz="2000" dirty="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a:p>
                        <a:p>
                          <a:r>
                            <a:rPr lang="en-US" sz="2000" dirty="0"/>
                            <a:t>                 Base learning</a:t>
                          </a:r>
                          <a:r>
                            <a:rPr lang="en-US" sz="2000" baseline="0" dirty="0"/>
                            <a:t>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baseline="0" dirty="0"/>
                            <a:t>;</a:t>
                          </a:r>
                        </a:p>
                        <a:p>
                          <a:r>
                            <a:rPr lang="en-US" sz="2000" dirty="0"/>
                            <a:t>                # of iterations </a:t>
                          </a:r>
                          <a14:m>
                            <m:oMath xmlns:m="http://schemas.openxmlformats.org/officeDocument/2006/math">
                              <m:r>
                                <a:rPr lang="en-US" sz="2000" b="0" i="1" dirty="0" smtClean="0">
                                  <a:latin typeface="Cambria Math" panose="02040503050406030204" pitchFamily="18" charset="0"/>
                                </a:rPr>
                                <m:t>𝑇</m:t>
                              </m:r>
                            </m:oMath>
                          </a14:m>
                          <a:r>
                            <a:rPr lang="en-US" sz="2000" dirty="0"/>
                            <a:t>;</a:t>
                          </a:r>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578644">
                    <a:tc>
                      <a:txBody>
                        <a:bodyPr/>
                        <a:lstStyle/>
                        <a:p>
                          <a:r>
                            <a:rPr lang="en-US" sz="2000" dirty="0"/>
                            <a:t>Process:</a:t>
                          </a:r>
                        </a:p>
                      </a:txBody>
                      <a:tcPr anchor="ctr"/>
                    </a:tc>
                    <a:extLst>
                      <a:ext uri="{0D108BD9-81ED-4DB2-BD59-A6C34878D82A}">
                        <a16:rowId xmlns:a16="http://schemas.microsoft.com/office/drawing/2014/main" val="3503796050"/>
                      </a:ext>
                    </a:extLst>
                  </a:tr>
                  <a:tr h="578644">
                    <a:tc>
                      <a:txBody>
                        <a:bodyPr/>
                        <a:lstStyle/>
                        <a:p>
                          <a:r>
                            <a:rPr lang="en-US" sz="2000" dirty="0"/>
                            <a:t>1:</a:t>
                          </a:r>
                          <a:r>
                            <a:rPr lang="en-US" sz="2000" baseline="0" dirty="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tc>
                    <a:extLst>
                      <a:ext uri="{0D108BD9-81ED-4DB2-BD59-A6C34878D82A}">
                        <a16:rowId xmlns:a16="http://schemas.microsoft.com/office/drawing/2014/main" val="1784489274"/>
                      </a:ext>
                    </a:extLst>
                  </a:tr>
                  <a:tr h="578644">
                    <a:tc>
                      <a:txBody>
                        <a:bodyPr/>
                        <a:lstStyle/>
                        <a:p>
                          <a:r>
                            <a:rPr lang="en-US" sz="2000" dirty="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𝒟</m:t>
                                  </m:r>
                                </m:e>
                                <m:sub>
                                  <m:r>
                                    <a:rPr lang="en-US" sz="2000" b="0" i="1" baseline="0" dirty="0" smtClean="0">
                                      <a:latin typeface="Cambria Math" panose="02040503050406030204" pitchFamily="18" charset="0"/>
                                      <a:ea typeface="Cambria Math" panose="02040503050406030204" pitchFamily="18" charset="0"/>
                                    </a:rPr>
                                    <m:t>𝑏𝑠</m:t>
                                  </m:r>
                                </m:sub>
                              </m:sSub>
                              <m:r>
                                <a:rPr lang="en-US" sz="2000" b="0" i="1" baseline="0" dirty="0" smtClean="0">
                                  <a:latin typeface="Cambria Math" panose="02040503050406030204" pitchFamily="18" charset="0"/>
                                  <a:ea typeface="Cambria Math" panose="02040503050406030204" pitchFamily="18" charset="0"/>
                                </a:rPr>
                                <m:t>)</m:t>
                              </m:r>
                            </m:oMath>
                          </a14:m>
                          <a:endParaRPr lang="en-US" sz="2000" dirty="0"/>
                        </a:p>
                      </a:txBody>
                      <a:tcPr anchor="ctr"/>
                    </a:tc>
                    <a:extLst>
                      <a:ext uri="{0D108BD9-81ED-4DB2-BD59-A6C34878D82A}">
                        <a16:rowId xmlns:a16="http://schemas.microsoft.com/office/drawing/2014/main" val="189469837"/>
                      </a:ext>
                    </a:extLst>
                  </a:tr>
                  <a:tr h="578644">
                    <a:tc>
                      <a:txBody>
                        <a:bodyPr/>
                        <a:lstStyle/>
                        <a:p>
                          <a:r>
                            <a:rPr lang="en-US" sz="2000" dirty="0"/>
                            <a:t>3:</a:t>
                          </a:r>
                          <a:r>
                            <a:rPr lang="en-US" sz="2000" baseline="0" dirty="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1090022">
                    <a:tc>
                      <a:txBody>
                        <a:bodyPr/>
                        <a:lstStyle/>
                        <a:p>
                          <a:r>
                            <a:rPr lang="en-US" sz="2000" b="1" kern="1200" dirty="0">
                              <a:solidFill>
                                <a:schemeClr val="lt1"/>
                              </a:solidFill>
                              <a:latin typeface="+mn-lt"/>
                              <a:ea typeface="+mn-ea"/>
                              <a:cs typeface="+mn-cs"/>
                            </a:rPr>
                            <a:t>Output:</a:t>
                          </a: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74" t="-3030" r="-295" b="-340606"/>
                          </a:stretch>
                        </a:blipFill>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endParaRPr lang="en-US"/>
                        </a:p>
                      </a:txBody>
                      <a:tcPr anchor="ctr">
                        <a:blipFill>
                          <a:blip r:embed="rId2"/>
                          <a:stretch>
                            <a:fillRect l="-74" t="-276042" r="-295" b="-386458"/>
                          </a:stretch>
                        </a:blipFill>
                      </a:tcPr>
                    </a:tc>
                    <a:extLst>
                      <a:ext uri="{0D108BD9-81ED-4DB2-BD59-A6C34878D82A}">
                        <a16:rowId xmlns:a16="http://schemas.microsoft.com/office/drawing/2014/main" val="1784489274"/>
                      </a:ext>
                    </a:extLst>
                  </a:tr>
                  <a:tr h="578644">
                    <a:tc>
                      <a:txBody>
                        <a:bodyPr/>
                        <a:lstStyle/>
                        <a:p>
                          <a:endParaRPr lang="en-US"/>
                        </a:p>
                      </a:txBody>
                      <a:tcPr anchor="ctr">
                        <a:blipFill>
                          <a:blip r:embed="rId2"/>
                          <a:stretch>
                            <a:fillRect l="-74" t="-380000" r="-295" b="-290526"/>
                          </a:stretch>
                        </a:blipFill>
                      </a:tcPr>
                    </a:tc>
                    <a:extLst>
                      <a:ext uri="{0D108BD9-81ED-4DB2-BD59-A6C34878D82A}">
                        <a16:rowId xmlns:a16="http://schemas.microsoft.com/office/drawing/2014/main" val="189469837"/>
                      </a:ext>
                    </a:extLst>
                  </a:tr>
                  <a:tr h="578644">
                    <a:tc>
                      <a:txBody>
                        <a:bodyPr/>
                        <a:lstStyle/>
                        <a:p>
                          <a:endParaRPr lang="en-US"/>
                        </a:p>
                      </a:txBody>
                      <a:tcPr anchor="ctr">
                        <a:lnB w="38100" cap="flat" cmpd="sng" algn="ctr">
                          <a:solidFill>
                            <a:schemeClr val="bg1"/>
                          </a:solidFill>
                          <a:prstDash val="solid"/>
                          <a:round/>
                          <a:headEnd type="none" w="med" len="med"/>
                          <a:tailEnd type="none" w="med" len="med"/>
                        </a:lnB>
                        <a:blipFill>
                          <a:blip r:embed="rId2"/>
                          <a:stretch>
                            <a:fillRect l="-74" t="-480000" r="-295" b="-190526"/>
                          </a:stretch>
                        </a:blipFill>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mc:AlternateContent xmlns:mc="http://schemas.openxmlformats.org/markup-compatibility/2006" xmlns:a14="http://schemas.microsoft.com/office/drawing/2010/main">
        <mc:Choice Requires="a14">
          <p:sp>
            <p:nvSpPr>
              <p:cNvPr id="8" name="矩形 7"/>
              <p:cNvSpPr/>
              <p:nvPr/>
            </p:nvSpPr>
            <p:spPr>
              <a:xfrm>
                <a:off x="195009" y="4577918"/>
                <a:ext cx="6186733" cy="957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𝐻</m:t>
                      </m:r>
                      <m:d>
                        <m:dPr>
                          <m:ctrlPr>
                            <a:rPr lang="en-US" sz="2000" i="1">
                              <a:solidFill>
                                <a:schemeClr val="bg1"/>
                              </a:solidFill>
                              <a:latin typeface="Cambria Math" panose="02040503050406030204" pitchFamily="18" charset="0"/>
                            </a:rPr>
                          </m:ctrlPr>
                        </m:dPr>
                        <m:e>
                          <m:r>
                            <a:rPr lang="en-US" sz="2000" b="1" i="1">
                              <a:solidFill>
                                <a:schemeClr val="bg1"/>
                              </a:solidFill>
                              <a:latin typeface="Cambria Math" panose="02040503050406030204" pitchFamily="18" charset="0"/>
                            </a:rPr>
                            <m:t>𝒙</m:t>
                          </m:r>
                        </m:e>
                      </m:d>
                      <m:r>
                        <a:rPr lang="en-US" sz="2000" b="0" i="1">
                          <a:solidFill>
                            <a:schemeClr val="bg1"/>
                          </a:solidFill>
                          <a:latin typeface="Cambria Math" panose="02040503050406030204" pitchFamily="18" charset="0"/>
                        </a:rPr>
                        <m:t>=</m:t>
                      </m:r>
                      <m:func>
                        <m:funcPr>
                          <m:ctrlPr>
                            <a:rPr lang="en-US" sz="2000" b="1" i="1" smtClean="0">
                              <a:solidFill>
                                <a:schemeClr val="bg1"/>
                              </a:solidFill>
                              <a:latin typeface="Cambria Math" panose="02040503050406030204" pitchFamily="18" charset="0"/>
                            </a:rPr>
                          </m:ctrlPr>
                        </m:funcPr>
                        <m:fName>
                          <m:limLow>
                            <m:limLowPr>
                              <m:ctrlPr>
                                <a:rPr lang="en-US" sz="2000" b="1" i="1" smtClean="0">
                                  <a:solidFill>
                                    <a:schemeClr val="bg1"/>
                                  </a:solidFill>
                                  <a:latin typeface="Cambria Math" panose="02040503050406030204" pitchFamily="18" charset="0"/>
                                </a:rPr>
                              </m:ctrlPr>
                            </m:limLowPr>
                            <m:e>
                              <m:r>
                                <m:rPr>
                                  <m:sty m:val="p"/>
                                </m:rPr>
                                <a:rPr lang="en-US" sz="2000" b="0" i="0" smtClean="0">
                                  <a:solidFill>
                                    <a:schemeClr val="bg1"/>
                                  </a:solidFill>
                                  <a:latin typeface="Cambria Math" panose="02040503050406030204" pitchFamily="18" charset="0"/>
                                </a:rPr>
                                <m:t>arg</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max</m:t>
                              </m:r>
                            </m:e>
                            <m:lim>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𝒴</m:t>
                              </m:r>
                            </m:lim>
                          </m:limLow>
                        </m:fName>
                        <m:e>
                          <m:nary>
                            <m:naryPr>
                              <m:chr m:val="∑"/>
                              <m:ctrlPr>
                                <a:rPr lang="en-US" sz="2000" i="1" smtClean="0">
                                  <a:solidFill>
                                    <a:schemeClr val="bg1"/>
                                  </a:solidFill>
                                  <a:latin typeface="Cambria Math" panose="02040503050406030204" pitchFamily="18" charset="0"/>
                                </a:rPr>
                              </m:ctrlPr>
                            </m:naryPr>
                            <m:sub>
                              <m:r>
                                <m:rPr>
                                  <m:brk m:alnAt="23"/>
                                </m:rP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=1</m:t>
                              </m:r>
                            </m:sub>
                            <m:sup>
                              <m:r>
                                <a:rPr lang="en-US" sz="2000" b="0" i="1" smtClean="0">
                                  <a:solidFill>
                                    <a:schemeClr val="bg1"/>
                                  </a:solidFill>
                                  <a:latin typeface="Cambria Math" panose="02040503050406030204" pitchFamily="18" charset="0"/>
                                </a:rPr>
                                <m:t>𝑇</m:t>
                              </m:r>
                            </m:sup>
                            <m:e>
                              <m:r>
                                <a:rPr lang="en-US" sz="2000" b="0" i="1">
                                  <a:solidFill>
                                    <a:schemeClr val="bg1"/>
                                  </a:solidFill>
                                  <a:latin typeface="Cambria Math" panose="02040503050406030204" pitchFamily="18" charset="0"/>
                                </a:rPr>
                                <m:t>𝕀</m:t>
                              </m:r>
                              <m:r>
                                <a:rPr lang="en-US" sz="2000" b="0" i="1" smtClean="0">
                                  <a:solidFill>
                                    <a:schemeClr val="bg1"/>
                                  </a:solidFill>
                                  <a:latin typeface="Cambria Math" panose="02040503050406030204" pitchFamily="18" charset="0"/>
                                </a:rPr>
                                <m:t>(</m:t>
                              </m:r>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h</m:t>
                                  </m:r>
                                </m:e>
                                <m:sub>
                                  <m:r>
                                    <a:rPr lang="en-US" sz="2000" b="0" i="1" smtClean="0">
                                      <a:solidFill>
                                        <a:schemeClr val="bg1"/>
                                      </a:solidFill>
                                      <a:latin typeface="Cambria Math" panose="02040503050406030204" pitchFamily="18" charset="0"/>
                                    </a:rPr>
                                    <m:t>𝑡</m:t>
                                  </m:r>
                                </m:sub>
                              </m:sSub>
                              <m:d>
                                <m:dPr>
                                  <m:ctrlPr>
                                    <a:rPr lang="en-US" sz="2000" i="1" smtClean="0">
                                      <a:solidFill>
                                        <a:schemeClr val="bg1"/>
                                      </a:solidFill>
                                      <a:latin typeface="Cambria Math" panose="02040503050406030204" pitchFamily="18" charset="0"/>
                                    </a:rPr>
                                  </m:ctrlPr>
                                </m:dPr>
                                <m:e>
                                  <m:r>
                                    <a:rPr lang="en-US" sz="2000" b="1" i="1" smtClean="0">
                                      <a:solidFill>
                                        <a:schemeClr val="bg1"/>
                                      </a:solidFill>
                                      <a:latin typeface="Cambria Math" panose="02040503050406030204" pitchFamily="18" charset="0"/>
                                    </a:rPr>
                                    <m:t>𝒙</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e>
                          </m:nary>
                        </m:e>
                      </m:func>
                    </m:oMath>
                  </m:oMathPara>
                </a14:m>
                <a:endParaRPr lang="en-US" sz="2000" b="1" dirty="0">
                  <a:solidFill>
                    <a:schemeClr val="bg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195009" y="4577918"/>
                <a:ext cx="6186733" cy="9578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632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
        <p:nvSpPr>
          <p:cNvPr id="3" name="内容占位符 2"/>
          <p:cNvSpPr>
            <a:spLocks noGrp="1"/>
          </p:cNvSpPr>
          <p:nvPr>
            <p:ph idx="1"/>
          </p:nvPr>
        </p:nvSpPr>
        <p:spPr/>
        <p:txBody>
          <a:bodyPr/>
          <a:lstStyle/>
          <a:p>
            <a:r>
              <a:rPr lang="en-US" dirty="0"/>
              <a:t>How to achieve higher performance using weak learners?</a:t>
            </a:r>
          </a:p>
          <a:p>
            <a:endParaRPr lang="en-US" dirty="0"/>
          </a:p>
          <a:p>
            <a:endParaRPr lang="en-US" dirty="0"/>
          </a:p>
          <a:p>
            <a:endParaRPr lang="en-US" dirty="0"/>
          </a:p>
          <a:p>
            <a:endParaRPr lang="en-US" dirty="0"/>
          </a:p>
          <a:p>
            <a:endParaRPr lang="en-US" dirty="0"/>
          </a:p>
          <a:p>
            <a:endParaRPr lang="en-US" dirty="0"/>
          </a:p>
          <a:p>
            <a:pPr lvl="1"/>
            <a:r>
              <a:rPr lang="en-US" dirty="0"/>
              <a:t>Relatively high accuracy</a:t>
            </a:r>
          </a:p>
          <a:p>
            <a:pPr lvl="1"/>
            <a:r>
              <a:rPr lang="en-US" dirty="0"/>
              <a:t>Diversity</a:t>
            </a:r>
          </a:p>
        </p:txBody>
      </p:sp>
      <p:graphicFrame>
        <p:nvGraphicFramePr>
          <p:cNvPr id="23" name="内容占位符 32"/>
          <p:cNvGraphicFramePr>
            <a:graphicFrameLocks/>
          </p:cNvGraphicFramePr>
          <p:nvPr>
            <p:extLst>
              <p:ext uri="{D42A27DB-BD31-4B8C-83A1-F6EECF244321}">
                <p14:modId xmlns:p14="http://schemas.microsoft.com/office/powerpoint/2010/main" val="3268933737"/>
              </p:ext>
            </p:extLst>
          </p:nvPr>
        </p:nvGraphicFramePr>
        <p:xfrm>
          <a:off x="587829"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a:t>Test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3</a:t>
                      </a:r>
                    </a:p>
                  </a:txBody>
                  <a:tcPr/>
                </a:tc>
                <a:extLst>
                  <a:ext uri="{0D108BD9-81ED-4DB2-BD59-A6C34878D82A}">
                    <a16:rowId xmlns:a16="http://schemas.microsoft.com/office/drawing/2014/main" val="1453057115"/>
                  </a:ext>
                </a:extLst>
              </a:tr>
              <a:tr h="370840">
                <a:tc>
                  <a:txBody>
                    <a:bodyPr/>
                    <a:lstStyle/>
                    <a:p>
                      <a:r>
                        <a:rPr lang="en-US" dirty="0"/>
                        <a:t>h1</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3095710148"/>
                  </a:ext>
                </a:extLst>
              </a:tr>
              <a:tr h="370840">
                <a:tc>
                  <a:txBody>
                    <a:bodyPr/>
                    <a:lstStyle/>
                    <a:p>
                      <a:r>
                        <a:rPr lang="en-US" dirty="0"/>
                        <a:t>h2</a:t>
                      </a:r>
                    </a:p>
                  </a:txBody>
                  <a:tcPr/>
                </a:tc>
                <a:tc>
                  <a:txBody>
                    <a:bodyPr/>
                    <a:lstStyle/>
                    <a:p>
                      <a:pPr algn="ctr"/>
                      <a:r>
                        <a:rPr lang="en-US" dirty="0"/>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178387241"/>
                  </a:ext>
                </a:extLst>
              </a:tr>
              <a:tr h="370840">
                <a:tc>
                  <a:txBody>
                    <a:bodyPr/>
                    <a:lstStyle/>
                    <a:p>
                      <a:r>
                        <a:rPr lang="en-US" dirty="0"/>
                        <a:t>h3</a:t>
                      </a:r>
                    </a:p>
                  </a:txBody>
                  <a:tcPr/>
                </a:tc>
                <a:tc>
                  <a:txBody>
                    <a:bodyPr/>
                    <a:lstStyle/>
                    <a:p>
                      <a:pPr algn="ctr"/>
                      <a:r>
                        <a:rPr lang="en-US" dirty="0"/>
                        <a:t>√</a:t>
                      </a:r>
                    </a:p>
                  </a:txBody>
                  <a:tcPr anchor="ctr"/>
                </a:tc>
                <a:tc>
                  <a:txBody>
                    <a:bodyPr/>
                    <a:lstStyle/>
                    <a:p>
                      <a:pPr algn="ctr"/>
                      <a:r>
                        <a:rPr lang="en-US" dirty="0"/>
                        <a:t>x</a:t>
                      </a:r>
                    </a:p>
                  </a:txBody>
                  <a:tcPr anchor="ctr"/>
                </a:tc>
                <a:tc>
                  <a:txBody>
                    <a:bodyPr/>
                    <a:lstStyle/>
                    <a:p>
                      <a:pPr algn="ctr"/>
                      <a:r>
                        <a:rPr lang="en-US" dirty="0"/>
                        <a:t>√</a:t>
                      </a:r>
                    </a:p>
                  </a:txBody>
                  <a:tcPr anchor="ctr"/>
                </a:tc>
                <a:extLst>
                  <a:ext uri="{0D108BD9-81ED-4DB2-BD59-A6C34878D82A}">
                    <a16:rowId xmlns:a16="http://schemas.microsoft.com/office/drawing/2014/main" val="1762086293"/>
                  </a:ext>
                </a:extLst>
              </a:tr>
              <a:tr h="370840">
                <a:tc>
                  <a:txBody>
                    <a:bodyPr/>
                    <a:lstStyle/>
                    <a:p>
                      <a:r>
                        <a:rPr lang="en-US" dirty="0"/>
                        <a:t>ensemble</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2161393764"/>
                  </a:ext>
                </a:extLst>
              </a:tr>
            </a:tbl>
          </a:graphicData>
        </a:graphic>
      </p:graphicFrame>
      <p:graphicFrame>
        <p:nvGraphicFramePr>
          <p:cNvPr id="25" name="内容占位符 32"/>
          <p:cNvGraphicFramePr>
            <a:graphicFrameLocks/>
          </p:cNvGraphicFramePr>
          <p:nvPr>
            <p:extLst>
              <p:ext uri="{D42A27DB-BD31-4B8C-83A1-F6EECF244321}">
                <p14:modId xmlns:p14="http://schemas.microsoft.com/office/powerpoint/2010/main" val="241300477"/>
              </p:ext>
            </p:extLst>
          </p:nvPr>
        </p:nvGraphicFramePr>
        <p:xfrm>
          <a:off x="3524584" y="1555370"/>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a:t>Test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3</a:t>
                      </a:r>
                    </a:p>
                  </a:txBody>
                  <a:tcPr/>
                </a:tc>
                <a:extLst>
                  <a:ext uri="{0D108BD9-81ED-4DB2-BD59-A6C34878D82A}">
                    <a16:rowId xmlns:a16="http://schemas.microsoft.com/office/drawing/2014/main" val="1453057115"/>
                  </a:ext>
                </a:extLst>
              </a:tr>
              <a:tr h="370840">
                <a:tc>
                  <a:txBody>
                    <a:bodyPr/>
                    <a:lstStyle/>
                    <a:p>
                      <a:r>
                        <a:rPr lang="en-US" dirty="0"/>
                        <a:t>h1</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3095710148"/>
                  </a:ext>
                </a:extLst>
              </a:tr>
              <a:tr h="370840">
                <a:tc>
                  <a:txBody>
                    <a:bodyPr/>
                    <a:lstStyle/>
                    <a:p>
                      <a:r>
                        <a:rPr lang="en-US" dirty="0"/>
                        <a:t>h2</a:t>
                      </a:r>
                    </a:p>
                  </a:txBody>
                  <a:tcPr/>
                </a:tc>
                <a:tc>
                  <a:txBody>
                    <a:bodyPr/>
                    <a:lstStyle/>
                    <a:p>
                      <a:pPr algn="ctr"/>
                      <a:r>
                        <a:rPr 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1178387241"/>
                  </a:ext>
                </a:extLst>
              </a:tr>
              <a:tr h="370840">
                <a:tc>
                  <a:txBody>
                    <a:bodyPr/>
                    <a:lstStyle/>
                    <a:p>
                      <a:r>
                        <a:rPr lang="en-US" dirty="0"/>
                        <a:t>h3</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1762086293"/>
                  </a:ext>
                </a:extLst>
              </a:tr>
              <a:tr h="370840">
                <a:tc>
                  <a:txBody>
                    <a:bodyPr/>
                    <a:lstStyle/>
                    <a:p>
                      <a:r>
                        <a:rPr lang="en-US" dirty="0"/>
                        <a:t>ensemble</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2161393764"/>
                  </a:ext>
                </a:extLst>
              </a:tr>
            </a:tbl>
          </a:graphicData>
        </a:graphic>
      </p:graphicFrame>
      <p:graphicFrame>
        <p:nvGraphicFramePr>
          <p:cNvPr id="26" name="内容占位符 32"/>
          <p:cNvGraphicFramePr>
            <a:graphicFrameLocks/>
          </p:cNvGraphicFramePr>
          <p:nvPr>
            <p:extLst>
              <p:ext uri="{D42A27DB-BD31-4B8C-83A1-F6EECF244321}">
                <p14:modId xmlns:p14="http://schemas.microsoft.com/office/powerpoint/2010/main" val="2221837434"/>
              </p:ext>
            </p:extLst>
          </p:nvPr>
        </p:nvGraphicFramePr>
        <p:xfrm>
          <a:off x="6369900"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a:t>Test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3</a:t>
                      </a:r>
                    </a:p>
                  </a:txBody>
                  <a:tcPr/>
                </a:tc>
                <a:extLst>
                  <a:ext uri="{0D108BD9-81ED-4DB2-BD59-A6C34878D82A}">
                    <a16:rowId xmlns:a16="http://schemas.microsoft.com/office/drawing/2014/main" val="1453057115"/>
                  </a:ext>
                </a:extLst>
              </a:tr>
              <a:tr h="370840">
                <a:tc>
                  <a:txBody>
                    <a:bodyPr/>
                    <a:lstStyle/>
                    <a:p>
                      <a:r>
                        <a:rPr lang="en-US" dirty="0"/>
                        <a:t>h1</a:t>
                      </a:r>
                    </a:p>
                  </a:txBody>
                  <a:tcPr/>
                </a:tc>
                <a:tc>
                  <a:txBody>
                    <a:bodyPr/>
                    <a:lstStyle/>
                    <a:p>
                      <a:pPr algn="ctr"/>
                      <a:r>
                        <a:rPr lang="en-US" dirty="0"/>
                        <a:t>√</a:t>
                      </a:r>
                    </a:p>
                  </a:txBody>
                  <a:tcPr anchor="ctr"/>
                </a:tc>
                <a:tc>
                  <a:txBody>
                    <a:bodyPr/>
                    <a:lstStyle/>
                    <a:p>
                      <a:pPr algn="ctr"/>
                      <a:r>
                        <a:rPr lang="en-US" dirty="0"/>
                        <a:t>x</a:t>
                      </a:r>
                    </a:p>
                  </a:txBody>
                  <a:tcPr anchor="ctr"/>
                </a:tc>
                <a:tc>
                  <a:txBody>
                    <a:bodyPr/>
                    <a:lstStyle/>
                    <a:p>
                      <a:pPr algn="ctr"/>
                      <a:r>
                        <a:rPr lang="en-US" dirty="0"/>
                        <a:t>x</a:t>
                      </a:r>
                    </a:p>
                  </a:txBody>
                  <a:tcPr anchor="ctr"/>
                </a:tc>
                <a:extLst>
                  <a:ext uri="{0D108BD9-81ED-4DB2-BD59-A6C34878D82A}">
                    <a16:rowId xmlns:a16="http://schemas.microsoft.com/office/drawing/2014/main" val="3095710148"/>
                  </a:ext>
                </a:extLst>
              </a:tr>
              <a:tr h="370840">
                <a:tc>
                  <a:txBody>
                    <a:bodyPr/>
                    <a:lstStyle/>
                    <a:p>
                      <a:r>
                        <a:rPr lang="en-US" dirty="0"/>
                        <a:t>h2</a:t>
                      </a:r>
                    </a:p>
                  </a:txBody>
                  <a:tcPr/>
                </a:tc>
                <a:tc>
                  <a:txBody>
                    <a:bodyPr/>
                    <a:lstStyle/>
                    <a:p>
                      <a:pPr algn="ctr"/>
                      <a:r>
                        <a:rPr lang="en-US" dirty="0"/>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1178387241"/>
                  </a:ext>
                </a:extLst>
              </a:tr>
              <a:tr h="370840">
                <a:tc>
                  <a:txBody>
                    <a:bodyPr/>
                    <a:lstStyle/>
                    <a:p>
                      <a:r>
                        <a:rPr lang="en-US" dirty="0"/>
                        <a:t>h3</a:t>
                      </a:r>
                    </a:p>
                  </a:txBody>
                  <a:tcP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a:t>
                      </a:r>
                    </a:p>
                  </a:txBody>
                  <a:tcPr anchor="ctr"/>
                </a:tc>
                <a:extLst>
                  <a:ext uri="{0D108BD9-81ED-4DB2-BD59-A6C34878D82A}">
                    <a16:rowId xmlns:a16="http://schemas.microsoft.com/office/drawing/2014/main" val="1762086293"/>
                  </a:ext>
                </a:extLst>
              </a:tr>
              <a:tr h="370840">
                <a:tc>
                  <a:txBody>
                    <a:bodyPr/>
                    <a:lstStyle/>
                    <a:p>
                      <a:r>
                        <a:rPr lang="en-US" dirty="0"/>
                        <a:t>ensemble</a:t>
                      </a:r>
                    </a:p>
                  </a:txBody>
                  <a:tcP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extLst>
                  <a:ext uri="{0D108BD9-81ED-4DB2-BD59-A6C34878D82A}">
                    <a16:rowId xmlns:a16="http://schemas.microsoft.com/office/drawing/2014/main" val="2161393764"/>
                  </a:ext>
                </a:extLst>
              </a:tr>
            </a:tbl>
          </a:graphicData>
        </a:graphic>
      </p:graphicFrame>
    </p:spTree>
    <p:extLst>
      <p:ext uri="{BB962C8B-B14F-4D97-AF65-F5344CB8AC3E}">
        <p14:creationId xmlns:p14="http://schemas.microsoft.com/office/powerpoint/2010/main" val="307038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does bagging work ?</a:t>
            </a:r>
          </a:p>
        </p:txBody>
      </p:sp>
      <p:sp>
        <p:nvSpPr>
          <p:cNvPr id="3" name="内容占位符 2"/>
          <p:cNvSpPr>
            <a:spLocks noGrp="1"/>
          </p:cNvSpPr>
          <p:nvPr>
            <p:ph idx="1"/>
          </p:nvPr>
        </p:nvSpPr>
        <p:spPr/>
        <p:txBody>
          <a:bodyPr/>
          <a:lstStyle/>
          <a:p>
            <a:r>
              <a:rPr lang="en-US" dirty="0"/>
              <a:t>Main reason for error in learning is due to noise ,bias and variance. </a:t>
            </a:r>
          </a:p>
          <a:p>
            <a:r>
              <a:rPr lang="en-US" dirty="0"/>
              <a:t>Noise is error by the target function </a:t>
            </a:r>
          </a:p>
          <a:p>
            <a:r>
              <a:rPr lang="en-US" dirty="0"/>
              <a:t>Bias is where the algorithm can not learn the target. </a:t>
            </a:r>
          </a:p>
          <a:p>
            <a:r>
              <a:rPr lang="en-US" dirty="0"/>
              <a:t>Variance comes from the sampling, and how it affects the learning algorithm </a:t>
            </a:r>
          </a:p>
          <a:p>
            <a:r>
              <a:rPr lang="en-US" dirty="0"/>
              <a:t>Bagging algorithm minimizes these errors</a:t>
            </a:r>
          </a:p>
          <a:p>
            <a:r>
              <a:rPr lang="en-US" dirty="0"/>
              <a:t>Averaging over bootstrap samples can reduce error from variance especially in case of unstable classifiers</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spTree>
    <p:extLst>
      <p:ext uri="{BB962C8B-B14F-4D97-AF65-F5344CB8AC3E}">
        <p14:creationId xmlns:p14="http://schemas.microsoft.com/office/powerpoint/2010/main" val="3107222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forest</a:t>
            </a:r>
          </a:p>
        </p:txBody>
      </p:sp>
      <p:sp>
        <p:nvSpPr>
          <p:cNvPr id="3" name="内容占位符 2"/>
          <p:cNvSpPr>
            <a:spLocks noGrp="1"/>
          </p:cNvSpPr>
          <p:nvPr>
            <p:ph idx="1"/>
          </p:nvPr>
        </p:nvSpPr>
        <p:spPr/>
        <p:txBody>
          <a:bodyPr/>
          <a:lstStyle/>
          <a:p>
            <a:r>
              <a:rPr lang="en-US" dirty="0"/>
              <a:t>A variant of bagging proposed by </a:t>
            </a:r>
            <a:r>
              <a:rPr lang="en-US" dirty="0" err="1"/>
              <a:t>Breiman</a:t>
            </a:r>
            <a:endParaRPr lang="en-US" dirty="0"/>
          </a:p>
          <a:p>
            <a:r>
              <a:rPr lang="en-US" dirty="0"/>
              <a:t>It’s a general class of ensemble building methods using a decision tree as base classifier.</a:t>
            </a:r>
          </a:p>
          <a:p>
            <a:r>
              <a:rPr lang="en-US" dirty="0"/>
              <a:t>Classifier consisting of a collection of tree-structure classifiers.</a:t>
            </a:r>
          </a:p>
          <a:p>
            <a:r>
              <a:rPr lang="en-US" dirty="0"/>
              <a:t>Each tree grown with a random vector </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k</a:t>
            </a:r>
            <a:r>
              <a:rPr lang="en-US" dirty="0"/>
              <a:t> where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1,…</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dirty="0"/>
              <a:t>are independent and statistically distributed. </a:t>
            </a:r>
          </a:p>
          <a:p>
            <a:r>
              <a:rPr lang="en-US" dirty="0"/>
              <a:t>Each tree cast a unit vote for the most popular class at input </a:t>
            </a:r>
            <a:r>
              <a:rPr lang="en-US" b="1" i="1" dirty="0">
                <a:latin typeface="Times New Roman" panose="02020603050405020304" pitchFamily="18" charset="0"/>
                <a:cs typeface="Times New Roman" panose="02020603050405020304" pitchFamily="18" charset="0"/>
              </a:rPr>
              <a:t>x</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825984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Random forest</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
        <p:nvSpPr>
          <p:cNvPr id="8" name="内容占位符 7"/>
          <p:cNvSpPr>
            <a:spLocks noGrp="1"/>
          </p:cNvSpPr>
          <p:nvPr>
            <p:ph idx="1"/>
          </p:nvPr>
        </p:nvSpPr>
        <p:spPr/>
        <p:txBody>
          <a:bodyPr/>
          <a:lstStyle/>
          <a:p>
            <a:endParaRPr lang="zh-CN" altLang="en-US"/>
          </a:p>
        </p:txBody>
      </p:sp>
      <p:pic>
        <p:nvPicPr>
          <p:cNvPr id="1028" name="Picture 4" descr="Random Forest Algori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93" y="1475580"/>
            <a:ext cx="8020594" cy="451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896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p:sp>
        <p:nvSpPr>
          <p:cNvPr id="3" name="内容占位符 2"/>
          <p:cNvSpPr>
            <a:spLocks noGrp="1"/>
          </p:cNvSpPr>
          <p:nvPr>
            <p:ph idx="1"/>
          </p:nvPr>
        </p:nvSpPr>
        <p:spPr/>
        <p:txBody>
          <a:bodyPr/>
          <a:lstStyle/>
          <a:p>
            <a:r>
              <a:rPr lang="en-US" dirty="0"/>
              <a:t>An ensemble may work better than a single classifier</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图片 6"/>
          <p:cNvPicPr>
            <a:picLocks noChangeAspect="1"/>
          </p:cNvPicPr>
          <p:nvPr/>
        </p:nvPicPr>
        <p:blipFill rotWithShape="1">
          <a:blip r:embed="rId2"/>
          <a:srcRect t="2292" b="11241"/>
          <a:stretch/>
        </p:blipFill>
        <p:spPr>
          <a:xfrm>
            <a:off x="1561376" y="1510980"/>
            <a:ext cx="5285714" cy="4644572"/>
          </a:xfrm>
          <a:prstGeom prst="rect">
            <a:avLst/>
          </a:prstGeom>
        </p:spPr>
      </p:pic>
    </p:spTree>
    <p:extLst>
      <p:ext uri="{BB962C8B-B14F-4D97-AF65-F5344CB8AC3E}">
        <p14:creationId xmlns:p14="http://schemas.microsoft.com/office/powerpoint/2010/main" val="57634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there are </a:t>
                </a:r>
                <a:r>
                  <a:rPr lang="en-US" i="1" dirty="0">
                    <a:latin typeface="Times New Roman" panose="02020603050405020304" pitchFamily="18" charset="0"/>
                    <a:cs typeface="Times New Roman" panose="02020603050405020304" pitchFamily="18" charset="0"/>
                  </a:rPr>
                  <a:t>T</a:t>
                </a:r>
                <a:r>
                  <a:rPr lang="en-US" dirty="0"/>
                  <a:t> base learners: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𝑇</m:t>
                        </m:r>
                      </m:sub>
                    </m:sSub>
                    <m:r>
                      <a:rPr lang="en-US" b="0" i="1" smtClean="0">
                        <a:latin typeface="Cambria Math" panose="02040503050406030204" pitchFamily="18" charset="0"/>
                      </a:rPr>
                      <m:t>}</m:t>
                    </m:r>
                  </m:oMath>
                </a14:m>
                <a:r>
                  <a:rPr lang="en-US" dirty="0"/>
                  <a:t>.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the output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with respect to the sample </a:t>
                </a:r>
                <a:r>
                  <a:rPr lang="en-US" b="1" i="1" dirty="0">
                    <a:latin typeface="Times New Roman" panose="02020603050405020304" pitchFamily="18" charset="0"/>
                    <a:cs typeface="Times New Roman" panose="02020603050405020304" pitchFamily="18" charset="0"/>
                  </a:rPr>
                  <a:t>x</a:t>
                </a:r>
              </a:p>
              <a:p>
                <a:endParaRPr lang="en-US" dirty="0"/>
              </a:p>
              <a:p>
                <a:r>
                  <a:rPr lang="en-US" dirty="0"/>
                  <a:t>Averaging</a:t>
                </a:r>
              </a:p>
              <a:p>
                <a:pPr lvl="1"/>
                <a:r>
                  <a:rPr lang="en-US" dirty="0"/>
                  <a:t>Simple averaging</a:t>
                </a:r>
              </a:p>
              <a:p>
                <a:pPr lvl="1"/>
                <a:endParaRPr lang="en-US" dirty="0"/>
              </a:p>
              <a:p>
                <a:pPr lvl="1"/>
                <a:endParaRPr lang="en-US" dirty="0"/>
              </a:p>
              <a:p>
                <a:pPr lvl="1"/>
                <a:endParaRPr lang="en-US" dirty="0"/>
              </a:p>
              <a:p>
                <a:pPr lvl="1"/>
                <a:r>
                  <a:rPr lang="en-US" dirty="0"/>
                  <a:t>Weighted averaging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540946" y="2960396"/>
                <a:ext cx="2114360"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𝑇</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540946" y="2960396"/>
                <a:ext cx="2114360" cy="8654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540946" y="4359708"/>
                <a:ext cx="2177070" cy="1730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2000" b="0" dirty="0"/>
              </a:p>
              <a:p>
                <a:pPr algn="ctr">
                  <a:spcBef>
                    <a:spcPts val="1800"/>
                  </a:spcBef>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 </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=1</m:t>
                      </m:r>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540946" y="4359708"/>
                <a:ext cx="2177070" cy="17309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888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there are </a:t>
                </a:r>
                <a:r>
                  <a:rPr lang="en-US" i="1" dirty="0">
                    <a:latin typeface="Times New Roman" panose="02020603050405020304" pitchFamily="18" charset="0"/>
                    <a:cs typeface="Times New Roman" panose="02020603050405020304" pitchFamily="18" charset="0"/>
                  </a:rPr>
                  <a:t>N</a:t>
                </a:r>
                <a:r>
                  <a:rPr lang="en-US" dirty="0"/>
                  <a:t> classes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a:t>. Denote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2</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𝑁</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oMath>
                </a14:m>
                <a:r>
                  <a:rPr lang="en-US" dirty="0"/>
                  <a:t> the output of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when classifying sample </a:t>
                </a:r>
                <a14:m>
                  <m:oMath xmlns:m="http://schemas.openxmlformats.org/officeDocument/2006/math">
                    <m:r>
                      <a:rPr lang="en-US" b="1" i="1">
                        <a:latin typeface="Cambria Math" panose="02040503050406030204" pitchFamily="18" charset="0"/>
                      </a:rPr>
                      <m:t>𝒙</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𝑗</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is the output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r>
                  <a:rPr lang="en-US" dirty="0"/>
                  <a:t> on class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a:t>.</a:t>
                </a:r>
              </a:p>
              <a:p>
                <a:r>
                  <a:rPr lang="en-US" dirty="0"/>
                  <a:t>Voting</a:t>
                </a:r>
              </a:p>
              <a:p>
                <a:pPr lvl="1"/>
                <a:r>
                  <a:rPr lang="en-US" dirty="0"/>
                  <a:t>Majority voting</a:t>
                </a:r>
              </a:p>
              <a:p>
                <a:pPr lvl="1"/>
                <a:endParaRPr lang="en-US" dirty="0"/>
              </a:p>
              <a:p>
                <a:pPr lvl="1"/>
                <a:endParaRPr lang="en-US" dirty="0"/>
              </a:p>
              <a:p>
                <a:pPr lvl="1"/>
                <a:endParaRPr lang="en-US" dirty="0"/>
              </a:p>
              <a:p>
                <a:pPr lvl="1"/>
                <a:r>
                  <a:rPr lang="en-US" dirty="0"/>
                  <a:t>Plurality voting</a:t>
                </a:r>
              </a:p>
              <a:p>
                <a:pPr lvl="1"/>
                <a:endParaRPr lang="en-US" dirty="0"/>
              </a:p>
              <a:p>
                <a:pPr lvl="1"/>
                <a:endParaRPr lang="en-US" dirty="0"/>
              </a:p>
              <a:p>
                <a:pPr lvl="1"/>
                <a:r>
                  <a:rPr lang="en-US" dirty="0"/>
                  <a:t>Weighted voting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59301" y="2507561"/>
                <a:ext cx="5888343"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𝑗</m:t>
                                  </m:r>
                                </m:sub>
                              </m:sSub>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𝑖𝑓</m:t>
                              </m:r>
                              <m:r>
                                <a:rPr lang="en-US" sz="2000" i="1">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𝑗</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e>
                              </m:nary>
                              <m:r>
                                <a:rPr lang="en-US" sz="2000" i="1">
                                  <a:latin typeface="Cambria Math" panose="02040503050406030204" pitchFamily="18" charset="0"/>
                                </a:rPr>
                                <m:t>&gt;0.5</m:t>
                              </m:r>
                              <m:nary>
                                <m:naryPr>
                                  <m:chr m:val="∑"/>
                                  <m:ctrlPr>
                                    <a:rPr lang="en-US" sz="2000" i="1">
                                      <a:latin typeface="Cambria Math" panose="02040503050406030204" pitchFamily="18" charset="0"/>
                                    </a:rPr>
                                  </m:ctrlPr>
                                </m:naryPr>
                                <m:sub>
                                  <m:r>
                                    <m:rPr>
                                      <m:brk m:alnAt="23"/>
                                    </m:rPr>
                                    <a:rPr lang="en-US" altLang="zh-CN"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𝑁</m:t>
                                  </m:r>
                                </m:sup>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𝑘</m:t>
                                          </m:r>
                                        </m:sup>
                                      </m:sSubSup>
                                      <m:r>
                                        <a:rPr lang="en-US" sz="2000" i="1">
                                          <a:latin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rPr>
                                        <m:t>)</m:t>
                                      </m:r>
                                    </m:e>
                                  </m:nary>
                                </m:e>
                              </m:nary>
                            </m:e>
                            <m:e>
                              <m:r>
                                <a:rPr lang="en-US" sz="2000" i="1">
                                  <a:latin typeface="Cambria Math" panose="02040503050406030204" pitchFamily="18" charset="0"/>
                                </a:rPr>
                                <m:t>𝑟𝑒𝑗𝑒𝑐𝑡</m:t>
                              </m:r>
                              <m:r>
                                <a:rPr lang="en-US" sz="2000" b="0" i="1" smtClean="0">
                                  <a:latin typeface="Cambria Math" panose="02040503050406030204" pitchFamily="18" charset="0"/>
                                </a:rPr>
                                <m:t>,  </m:t>
                              </m:r>
                              <m:r>
                                <a:rPr lang="en-US" sz="2000" i="1" smtClean="0">
                                  <a:latin typeface="Cambria Math" panose="02040503050406030204" pitchFamily="18" charset="0"/>
                                </a:rPr>
                                <m:t>𝑜𝑡h𝑒𝑟𝑤𝑖𝑠𝑒</m:t>
                              </m:r>
                              <m:r>
                                <a:rPr lang="en-US" sz="2000" b="0" i="1" smtClean="0">
                                  <a:latin typeface="Cambria Math" panose="02040503050406030204" pitchFamily="18" charset="0"/>
                                </a:rPr>
                                <m:t>                                           </m:t>
                              </m:r>
                            </m:e>
                          </m:eqArr>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59301" y="2507561"/>
                <a:ext cx="5888343" cy="1387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73372" y="4422371"/>
                <a:ext cx="3289811"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873372" y="4422371"/>
                <a:ext cx="3289811" cy="619593"/>
              </a:xfrm>
              <a:prstGeom prst="rect">
                <a:avLst/>
              </a:prstGeom>
              <a:blipFill>
                <a:blip r:embed="rId4"/>
                <a:stretch>
                  <a:fillRect l="-1667" t="-41176" r="-1296" b="-93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73372" y="5451117"/>
                <a:ext cx="3641766"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873372" y="5451117"/>
                <a:ext cx="3641766" cy="619593"/>
              </a:xfrm>
              <a:prstGeom prst="rect">
                <a:avLst/>
              </a:prstGeom>
              <a:blipFill>
                <a:blip r:embed="rId5"/>
                <a:stretch>
                  <a:fillRect l="-167" t="-41176" b="-93137"/>
                </a:stretch>
              </a:blipFill>
            </p:spPr>
            <p:txBody>
              <a:bodyPr/>
              <a:lstStyle/>
              <a:p>
                <a:r>
                  <a:rPr lang="en-US">
                    <a:noFill/>
                  </a:rPr>
                  <a:t> </a:t>
                </a:r>
              </a:p>
            </p:txBody>
          </p:sp>
        </mc:Fallback>
      </mc:AlternateContent>
    </p:spTree>
    <p:extLst>
      <p:ext uri="{BB962C8B-B14F-4D97-AF65-F5344CB8AC3E}">
        <p14:creationId xmlns:p14="http://schemas.microsoft.com/office/powerpoint/2010/main" val="2307392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p:sp>
        <p:nvSpPr>
          <p:cNvPr id="3" name="内容占位符 2"/>
          <p:cNvSpPr>
            <a:spLocks noGrp="1"/>
          </p:cNvSpPr>
          <p:nvPr>
            <p:ph idx="1"/>
          </p:nvPr>
        </p:nvSpPr>
        <p:spPr/>
        <p:txBody>
          <a:bodyPr/>
          <a:lstStyle/>
          <a:p>
            <a:r>
              <a:rPr lang="en-US" dirty="0"/>
              <a:t>Stacking</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578644">
                    <a:tc>
                      <a:txBody>
                        <a:bodyPr/>
                        <a:lstStyle/>
                        <a:p>
                          <a:r>
                            <a:rPr lang="en-US" sz="2000" dirty="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a:p>
                        <a:p>
                          <a:r>
                            <a:rPr lang="en-US" sz="2000" dirty="0"/>
                            <a:t>                 Base learning</a:t>
                          </a:r>
                          <a:r>
                            <a:rPr lang="en-US" sz="2000" baseline="0" dirty="0"/>
                            <a:t> algorithm </a:t>
                          </a:r>
                          <a14:m>
                            <m:oMath xmlns:m="http://schemas.openxmlformats.org/officeDocument/2006/math">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1</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2</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𝑇</m:t>
                                  </m:r>
                                </m:sub>
                              </m:sSub>
                            </m:oMath>
                          </a14:m>
                          <a:r>
                            <a:rPr lang="en-US" sz="2000" baseline="0" dirty="0"/>
                            <a:t>;</a:t>
                          </a:r>
                        </a:p>
                        <a:p>
                          <a:r>
                            <a:rPr lang="en-US" sz="2000" dirty="0"/>
                            <a:t>                 Meta-learning (stacking)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dirty="0"/>
                            <a:t>;</a:t>
                          </a:r>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345521">
                    <a:tc>
                      <a:txBody>
                        <a:bodyPr/>
                        <a:lstStyle/>
                        <a:p>
                          <a:r>
                            <a:rPr lang="en-US" sz="2000" dirty="0"/>
                            <a:t>Process:</a:t>
                          </a:r>
                        </a:p>
                      </a:txBody>
                      <a:tcPr anchor="ctr"/>
                    </a:tc>
                    <a:extLst>
                      <a:ext uri="{0D108BD9-81ED-4DB2-BD59-A6C34878D82A}">
                        <a16:rowId xmlns:a16="http://schemas.microsoft.com/office/drawing/2014/main" val="3503796050"/>
                      </a:ext>
                    </a:extLst>
                  </a:tr>
                  <a:tr h="382385">
                    <a:tc>
                      <a:txBody>
                        <a:bodyPr/>
                        <a:lstStyle/>
                        <a:p>
                          <a:r>
                            <a:rPr lang="en-US" sz="2000" dirty="0"/>
                            <a:t>1: </a:t>
                          </a:r>
                          <a:r>
                            <a:rPr lang="en-US" sz="2000" baseline="0" dirty="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89274"/>
                      </a:ext>
                    </a:extLst>
                  </a:tr>
                  <a:tr h="284561">
                    <a:tc>
                      <a:txBody>
                        <a:bodyPr/>
                        <a:lstStyle/>
                        <a:p>
                          <a:r>
                            <a:rPr lang="en-US" sz="2000" dirty="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𝑡</m:t>
                                  </m:r>
                                </m:sub>
                              </m:sSub>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r>
                            <a:rPr lang="en-US" sz="2000" dirty="0"/>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469837"/>
                      </a:ext>
                    </a:extLst>
                  </a:tr>
                  <a:tr h="220830">
                    <a:tc>
                      <a:txBody>
                        <a:bodyPr/>
                        <a:lstStyle/>
                        <a:p>
                          <a:r>
                            <a:rPr lang="en-US" sz="2000" dirty="0"/>
                            <a:t>3:</a:t>
                          </a:r>
                          <a:r>
                            <a:rPr lang="en-US" sz="2000" baseline="0" dirty="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220830">
                    <a:tc>
                      <a:txBody>
                        <a:bodyPr/>
                        <a:lstStyle/>
                        <a:p>
                          <a:r>
                            <a:rPr lang="en-US" sz="2000" b="0" i="0" dirty="0"/>
                            <a:t>4: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3496085"/>
                      </a:ext>
                    </a:extLst>
                  </a:tr>
                  <a:tr h="220830">
                    <a:tc>
                      <a:txBody>
                        <a:bodyPr/>
                        <a:lstStyle/>
                        <a:p>
                          <a:r>
                            <a:rPr lang="en-US" sz="2000" b="0" i="0" dirty="0"/>
                            <a:t>5: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𝑖</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𝑚</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0898268"/>
                      </a:ext>
                    </a:extLst>
                  </a:tr>
                  <a:tr h="220830">
                    <a:tc>
                      <a:txBody>
                        <a:bodyPr/>
                        <a:lstStyle/>
                        <a:p>
                          <a:r>
                            <a:rPr lang="en-US" sz="2000" b="0" i="0" dirty="0"/>
                            <a:t>6:</a:t>
                          </a:r>
                          <a:r>
                            <a:rPr lang="en-US" sz="2000" b="0" i="0" baseline="0" dirty="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0737209"/>
                      </a:ext>
                    </a:extLst>
                  </a:tr>
                  <a:tr h="220830">
                    <a:tc>
                      <a:txBody>
                        <a:bodyPr/>
                        <a:lstStyle/>
                        <a:p>
                          <a:r>
                            <a:rPr lang="en-US" sz="2000" b="0" i="0" dirty="0"/>
                            <a:t>7: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a14:m>
                          <a:r>
                            <a:rPr lang="en-US" sz="2000" b="0" i="0" dirty="0"/>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2344340"/>
                      </a:ext>
                    </a:extLst>
                  </a:tr>
                  <a:tr h="220830">
                    <a:tc>
                      <a:txBody>
                        <a:bodyPr/>
                        <a:lstStyle/>
                        <a:p>
                          <a:r>
                            <a:rPr lang="en-US" sz="2000" b="0" i="0" dirty="0"/>
                            <a:t>8: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4658806"/>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t>9: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𝑖𝑇</m:t>
                                      </m:r>
                                    </m:sub>
                                  </m:sSub>
                                </m:e>
                              </m:d>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a14:m>
                          <a:r>
                            <a:rPr lang="en-US" sz="2000" b="0" i="0" dirty="0"/>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6838697"/>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t>10: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8191636"/>
                      </a:ext>
                    </a:extLst>
                  </a:tr>
                  <a:tr h="220830">
                    <a:tc>
                      <a:txBody>
                        <a:bodyPr/>
                        <a:lstStyle/>
                        <a:p>
                          <a:r>
                            <a:rPr lang="en-US" sz="2000" b="0" i="0" dirty="0"/>
                            <a:t>11: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091902"/>
                      </a:ext>
                    </a:extLst>
                  </a:tr>
                  <a:tr h="315036">
                    <a:tc>
                      <a:txBody>
                        <a:bodyPr/>
                        <a:lstStyle/>
                        <a:p>
                          <a:r>
                            <a:rPr lang="en-US" sz="2000" b="1" kern="1200" dirty="0">
                              <a:solidFill>
                                <a:schemeClr val="lt1"/>
                              </a:solidFill>
                              <a:latin typeface="+mn-lt"/>
                              <a:ea typeface="+mn-ea"/>
                              <a:cs typeface="+mn-cs"/>
                            </a:rPr>
                            <a:t>Output:    </a:t>
                          </a:r>
                          <a14:m>
                            <m:oMath xmlns:m="http://schemas.openxmlformats.org/officeDocument/2006/math">
                              <m:r>
                                <a:rPr lang="en-US" sz="2000" b="0" i="1" kern="1200" smtClean="0">
                                  <a:solidFill>
                                    <a:schemeClr val="lt1"/>
                                  </a:solidFill>
                                  <a:latin typeface="Cambria Math" panose="02040503050406030204" pitchFamily="18" charset="0"/>
                                  <a:ea typeface="+mn-ea"/>
                                  <a:cs typeface="+mn-cs"/>
                                </a:rPr>
                                <m:t>𝐻</m:t>
                              </m:r>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r>
                                <a:rPr lang="en-US" sz="2000" b="0" i="1" kern="1200" smtClean="0">
                                  <a:solidFill>
                                    <a:schemeClr val="lt1"/>
                                  </a:solidFill>
                                  <a:latin typeface="Cambria Math" panose="02040503050406030204" pitchFamily="18" charset="0"/>
                                  <a:ea typeface="+mn-ea"/>
                                  <a:cs typeface="+mn-cs"/>
                                </a:rPr>
                                <m:t>h</m:t>
                              </m:r>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1</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2</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𝑇</m:t>
                                  </m:r>
                                </m:sub>
                              </m:sSub>
                              <m:r>
                                <a:rPr lang="en-US" sz="2000" b="0" i="1" kern="1200" smtClean="0">
                                  <a:solidFill>
                                    <a:schemeClr val="lt1"/>
                                  </a:solidFill>
                                  <a:latin typeface="Cambria Math" panose="02040503050406030204" pitchFamily="18" charset="0"/>
                                  <a:ea typeface="+mn-ea"/>
                                  <a:cs typeface="+mn-cs"/>
                                </a:rPr>
                                <m:t>(</m:t>
                              </m:r>
                              <m:r>
                                <a:rPr lang="en-US" sz="2000" b="1" i="1" kern="1200" smtClean="0">
                                  <a:solidFill>
                                    <a:schemeClr val="lt1"/>
                                  </a:solidFill>
                                  <a:latin typeface="Cambria Math" panose="02040503050406030204" pitchFamily="18" charset="0"/>
                                  <a:ea typeface="+mn-ea"/>
                                  <a:cs typeface="+mn-cs"/>
                                </a:rPr>
                                <m:t>𝒙</m:t>
                              </m:r>
                              <m:r>
                                <a:rPr lang="en-US" sz="2000" b="0" i="1" kern="1200" smtClean="0">
                                  <a:solidFill>
                                    <a:schemeClr val="lt1"/>
                                  </a:solidFill>
                                  <a:latin typeface="Cambria Math" panose="02040503050406030204" pitchFamily="18" charset="0"/>
                                  <a:ea typeface="+mn-ea"/>
                                  <a:cs typeface="+mn-cs"/>
                                </a:rPr>
                                <m:t>))</m:t>
                              </m:r>
                            </m:oMath>
                          </a14:m>
                          <a:endParaRPr lang="en-US" sz="2000" b="0"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88" t="-3030" r="-442" b="-523030"/>
                          </a:stretch>
                        </a:blipFill>
                      </a:tcPr>
                    </a:tc>
                    <a:extLst>
                      <a:ext uri="{0D108BD9-81ED-4DB2-BD59-A6C34878D82A}">
                        <a16:rowId xmlns:a16="http://schemas.microsoft.com/office/drawing/2014/main" val="3040189845"/>
                      </a:ext>
                    </a:extLst>
                  </a:tr>
                  <a:tr h="396240">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96240">
                    <a:tc>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88" t="-361538" r="-442" b="-1127692"/>
                          </a:stretch>
                        </a:blipFill>
                      </a:tcPr>
                    </a:tc>
                    <a:extLst>
                      <a:ext uri="{0D108BD9-81ED-4DB2-BD59-A6C34878D82A}">
                        <a16:rowId xmlns:a16="http://schemas.microsoft.com/office/drawing/2014/main" val="1784489274"/>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461538" r="-442" b="-1027692"/>
                          </a:stretch>
                        </a:blipFill>
                      </a:tcPr>
                    </a:tc>
                    <a:extLst>
                      <a:ext uri="{0D108BD9-81ED-4DB2-BD59-A6C34878D82A}">
                        <a16:rowId xmlns:a16="http://schemas.microsoft.com/office/drawing/2014/main" val="18946983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561538" r="-442" b="-927692"/>
                          </a:stretch>
                        </a:blipFill>
                      </a:tcPr>
                    </a:tc>
                    <a:extLst>
                      <a:ext uri="{0D108BD9-81ED-4DB2-BD59-A6C34878D82A}">
                        <a16:rowId xmlns:a16="http://schemas.microsoft.com/office/drawing/2014/main" val="129661279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661538" r="-442" b="-827692"/>
                          </a:stretch>
                        </a:blipFill>
                      </a:tcPr>
                    </a:tc>
                    <a:extLst>
                      <a:ext uri="{0D108BD9-81ED-4DB2-BD59-A6C34878D82A}">
                        <a16:rowId xmlns:a16="http://schemas.microsoft.com/office/drawing/2014/main" val="1733496085"/>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750000" r="-442" b="-715152"/>
                          </a:stretch>
                        </a:blipFill>
                      </a:tcPr>
                    </a:tc>
                    <a:extLst>
                      <a:ext uri="{0D108BD9-81ED-4DB2-BD59-A6C34878D82A}">
                        <a16:rowId xmlns:a16="http://schemas.microsoft.com/office/drawing/2014/main" val="500898268"/>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863077" r="-442" b="-626154"/>
                          </a:stretch>
                        </a:blipFill>
                      </a:tcPr>
                    </a:tc>
                    <a:extLst>
                      <a:ext uri="{0D108BD9-81ED-4DB2-BD59-A6C34878D82A}">
                        <a16:rowId xmlns:a16="http://schemas.microsoft.com/office/drawing/2014/main" val="2420737209"/>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963077" r="-442" b="-526154"/>
                          </a:stretch>
                        </a:blipFill>
                      </a:tcPr>
                    </a:tc>
                    <a:extLst>
                      <a:ext uri="{0D108BD9-81ED-4DB2-BD59-A6C34878D82A}">
                        <a16:rowId xmlns:a16="http://schemas.microsoft.com/office/drawing/2014/main" val="4252344340"/>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063077" r="-442" b="-426154"/>
                          </a:stretch>
                        </a:blipFill>
                      </a:tcPr>
                    </a:tc>
                    <a:extLst>
                      <a:ext uri="{0D108BD9-81ED-4DB2-BD59-A6C34878D82A}">
                        <a16:rowId xmlns:a16="http://schemas.microsoft.com/office/drawing/2014/main" val="94465880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163077" r="-442" b="-326154"/>
                          </a:stretch>
                        </a:blipFill>
                      </a:tcPr>
                    </a:tc>
                    <a:extLst>
                      <a:ext uri="{0D108BD9-81ED-4DB2-BD59-A6C34878D82A}">
                        <a16:rowId xmlns:a16="http://schemas.microsoft.com/office/drawing/2014/main" val="107683869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263077" r="-442" b="-226154"/>
                          </a:stretch>
                        </a:blipFill>
                      </a:tcPr>
                    </a:tc>
                    <a:extLst>
                      <a:ext uri="{0D108BD9-81ED-4DB2-BD59-A6C34878D82A}">
                        <a16:rowId xmlns:a16="http://schemas.microsoft.com/office/drawing/2014/main" val="372819163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8" t="-1363077" r="-442" b="-126154"/>
                          </a:stretch>
                        </a:blipFill>
                      </a:tcPr>
                    </a:tc>
                    <a:extLst>
                      <a:ext uri="{0D108BD9-81ED-4DB2-BD59-A6C34878D82A}">
                        <a16:rowId xmlns:a16="http://schemas.microsoft.com/office/drawing/2014/main" val="3979091902"/>
                      </a:ext>
                    </a:extLst>
                  </a:tr>
                  <a:tr h="396240">
                    <a:tc>
                      <a:txBody>
                        <a:bodyPr/>
                        <a:lstStyle/>
                        <a:p>
                          <a:endParaRPr lang="en-US"/>
                        </a:p>
                      </a:txBody>
                      <a:tcPr anchor="ctr">
                        <a:lnT w="38100" cap="flat" cmpd="sng" algn="ctr">
                          <a:solidFill>
                            <a:schemeClr val="bg1"/>
                          </a:solidFill>
                          <a:prstDash val="solid"/>
                          <a:round/>
                          <a:headEnd type="none" w="med" len="med"/>
                          <a:tailEnd type="none" w="med" len="med"/>
                        </a:lnT>
                        <a:blipFill>
                          <a:blip r:embed="rId2"/>
                          <a:stretch>
                            <a:fillRect l="-88" t="-1463077" r="-442" b="-26154"/>
                          </a:stretch>
                        </a:blipFill>
                      </a:tcPr>
                    </a:tc>
                    <a:extLst>
                      <a:ext uri="{0D108BD9-81ED-4DB2-BD59-A6C34878D82A}">
                        <a16:rowId xmlns:a16="http://schemas.microsoft.com/office/drawing/2014/main" val="450828460"/>
                      </a:ext>
                    </a:extLst>
                  </a:tr>
                </a:tbl>
              </a:graphicData>
            </a:graphic>
          </p:graphicFrame>
        </mc:Fallback>
      </mc:AlternateContent>
    </p:spTree>
    <p:extLst>
      <p:ext uri="{BB962C8B-B14F-4D97-AF65-F5344CB8AC3E}">
        <p14:creationId xmlns:p14="http://schemas.microsoft.com/office/powerpoint/2010/main" val="164656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3" name="内容占位符 2"/>
          <p:cNvSpPr>
            <a:spLocks noGrp="1"/>
          </p:cNvSpPr>
          <p:nvPr>
            <p:ph idx="1"/>
          </p:nvPr>
        </p:nvSpPr>
        <p:spPr/>
        <p:txBody>
          <a:bodyPr/>
          <a:lstStyle/>
          <a:p>
            <a:r>
              <a:rPr lang="en-US" dirty="0"/>
              <a:t>Ensemble classifiers</a:t>
            </a:r>
          </a:p>
          <a:p>
            <a:pPr lvl="1"/>
            <a:r>
              <a:rPr lang="en-US" dirty="0"/>
              <a:t>Boosting</a:t>
            </a:r>
          </a:p>
          <a:p>
            <a:pPr lvl="1"/>
            <a:r>
              <a:rPr lang="en-US" dirty="0"/>
              <a:t>Bagging and Random Forest</a:t>
            </a:r>
          </a:p>
          <a:p>
            <a:pPr lvl="1"/>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317070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Boosting</a:t>
            </a:r>
          </a:p>
        </p:txBody>
      </p:sp>
      <p:sp>
        <p:nvSpPr>
          <p:cNvPr id="3" name="内容占位符 2"/>
          <p:cNvSpPr>
            <a:spLocks noGrp="1"/>
          </p:cNvSpPr>
          <p:nvPr>
            <p:ph idx="1"/>
          </p:nvPr>
        </p:nvSpPr>
        <p:spPr/>
        <p:txBody>
          <a:bodyPr/>
          <a:lstStyle/>
          <a:p>
            <a:r>
              <a:rPr lang="en-US" dirty="0"/>
              <a:t>High-level idea: combine a lot of classifiers</a:t>
            </a:r>
          </a:p>
          <a:p>
            <a:pPr lvl="1"/>
            <a:r>
              <a:rPr lang="en-US" dirty="0"/>
              <a:t>Sequentially construct/identify </a:t>
            </a:r>
            <a:r>
              <a:rPr lang="en-US" altLang="zh-CN" dirty="0"/>
              <a:t>one of </a:t>
            </a:r>
            <a:r>
              <a:rPr lang="en-US" dirty="0"/>
              <a:t>these classifiers at a time</a:t>
            </a:r>
          </a:p>
          <a:p>
            <a:pPr lvl="1"/>
            <a:r>
              <a:rPr lang="en-US" dirty="0"/>
              <a:t>Use </a:t>
            </a:r>
            <a:r>
              <a:rPr lang="en-US" i="1" dirty="0">
                <a:solidFill>
                  <a:srgbClr val="FF0000"/>
                </a:solidFill>
              </a:rPr>
              <a:t>weak</a:t>
            </a:r>
            <a:r>
              <a:rPr lang="en-US" dirty="0"/>
              <a:t> classifiers to arrive at complex decision boundaries (</a:t>
            </a:r>
            <a:r>
              <a:rPr lang="en-US" i="1" dirty="0">
                <a:solidFill>
                  <a:srgbClr val="FF0000"/>
                </a:solidFill>
              </a:rPr>
              <a:t>strong</a:t>
            </a:r>
            <a:r>
              <a:rPr lang="en-US" dirty="0"/>
              <a:t> classifiers)</a:t>
            </a:r>
          </a:p>
          <a:p>
            <a:r>
              <a:rPr lang="en-US" dirty="0"/>
              <a:t>Our plan</a:t>
            </a:r>
          </a:p>
          <a:p>
            <a:pPr lvl="1"/>
            <a:r>
              <a:rPr lang="en-US" dirty="0"/>
              <a:t>Describe </a:t>
            </a:r>
            <a:r>
              <a:rPr lang="en-US" dirty="0" err="1"/>
              <a:t>AdaBoost</a:t>
            </a:r>
            <a:r>
              <a:rPr lang="en-US" dirty="0"/>
              <a:t> algorithm </a:t>
            </a:r>
          </a:p>
          <a:p>
            <a:pPr lvl="1"/>
            <a:r>
              <a:rPr lang="en-US" dirty="0"/>
              <a:t>Derive the algorithm </a:t>
            </a:r>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8767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Given: </a:t>
                </a:r>
                <a:r>
                  <a:rPr lang="en-US" i="1" dirty="0">
                    <a:latin typeface="Times New Roman" panose="02020603050405020304" pitchFamily="18" charset="0"/>
                    <a:cs typeface="Times New Roman" panose="02020603050405020304" pitchFamily="18" charset="0"/>
                  </a:rPr>
                  <a:t>N</a:t>
                </a:r>
                <a:r>
                  <a:rPr lang="en-US" dirty="0"/>
                  <a:t> samples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={+1,−1}</m:t>
                    </m:r>
                  </m:oMath>
                </a14:m>
                <a:r>
                  <a:rPr lang="en-US" dirty="0"/>
                  <a:t>, and some way of constructing weak (or base) classifiers </a:t>
                </a:r>
              </a:p>
              <a:p>
                <a:r>
                  <a:rPr lang="en-US" dirty="0"/>
                  <a:t>Initialize weights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oMath>
                </a14:m>
                <a:r>
                  <a:rPr lang="en-US" dirty="0"/>
                  <a:t> for every training sample</a:t>
                </a:r>
              </a:p>
              <a:p>
                <a:r>
                  <a:rPr lang="en-US" dirty="0"/>
                  <a:t>For </a:t>
                </a:r>
                <a:r>
                  <a:rPr lang="en-US" i="1" dirty="0">
                    <a:latin typeface="Times New Roman" panose="02020603050405020304" pitchFamily="18" charset="0"/>
                    <a:cs typeface="Times New Roman" panose="02020603050405020304" pitchFamily="18" charset="0"/>
                  </a:rPr>
                  <a:t>t</a:t>
                </a:r>
                <a:r>
                  <a:rPr lang="en-US" dirty="0"/>
                  <a:t> </a:t>
                </a:r>
                <a:r>
                  <a:rPr lang="en-US" dirty="0">
                    <a:latin typeface="Times New Roman" panose="02020603050405020304" pitchFamily="18" charset="0"/>
                    <a:cs typeface="Times New Roman" panose="02020603050405020304" pitchFamily="18" charset="0"/>
                  </a:rPr>
                  <a:t>= 1 </a:t>
                </a:r>
                <a:r>
                  <a:rPr lang="en-US" dirty="0"/>
                  <a:t>to</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p>
              <a:p>
                <a:pPr marL="530225" lvl="1" indent="-330200">
                  <a:buFont typeface="+mj-lt"/>
                  <a:buAutoNum type="arabicPeriod"/>
                </a:pPr>
                <a:r>
                  <a:rPr lang="en-US" dirty="0"/>
                  <a:t>Train a weak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using current weights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𝑡</m:t>
                        </m:r>
                      </m:sub>
                    </m:sSub>
                    <m:r>
                      <a:rPr lang="en-US" i="1" dirty="0">
                        <a:latin typeface="Cambria Math" panose="02040503050406030204" pitchFamily="18" charset="0"/>
                      </a:rPr>
                      <m:t>(</m:t>
                    </m:r>
                    <m:r>
                      <a:rPr lang="en-US" b="0" i="1" dirty="0" smtClean="0">
                        <a:latin typeface="Cambria Math" panose="02040503050406030204" pitchFamily="18" charset="0"/>
                      </a:rPr>
                      <m:t>𝑖</m:t>
                    </m:r>
                    <m:r>
                      <a:rPr lang="en-US" i="1" dirty="0">
                        <a:latin typeface="Cambria Math" panose="02040503050406030204" pitchFamily="18" charset="0"/>
                      </a:rPr>
                      <m:t>)</m:t>
                    </m:r>
                  </m:oMath>
                </a14:m>
                <a:r>
                  <a:rPr lang="en-US" dirty="0"/>
                  <a:t>, by minimizing the weighted classification error</a:t>
                </a:r>
              </a:p>
              <a:p>
                <a:pPr lvl="1"/>
                <a:endParaRPr lang="en-US" sz="2400" dirty="0"/>
              </a:p>
              <a:p>
                <a:pPr lvl="1"/>
                <a:endParaRPr lang="en-US" dirty="0"/>
              </a:p>
              <a:p>
                <a:pPr marL="530225" lvl="1" indent="-330200">
                  <a:buFont typeface="+mj-lt"/>
                  <a:buAutoNum type="arabicPeriod" startAt="2"/>
                </a:pPr>
                <a:r>
                  <a:rPr lang="en-US" dirty="0"/>
                  <a:t>Compute contribution for this classifier</a:t>
                </a:r>
              </a:p>
              <a:p>
                <a:pPr marL="530225" lvl="1" indent="-330200">
                  <a:buFont typeface="+mj-lt"/>
                  <a:buAutoNum type="arabicPeriod" startAt="2"/>
                </a:pPr>
                <a:r>
                  <a:rPr lang="en-US" dirty="0"/>
                  <a:t>Update weights on training points</a:t>
                </a:r>
              </a:p>
              <a:p>
                <a:pPr lvl="1"/>
                <a:endParaRPr lang="en-US" sz="1050" dirty="0"/>
              </a:p>
              <a:p>
                <a:pPr lvl="1"/>
                <a:endParaRPr lang="en-US" sz="1600" dirty="0"/>
              </a:p>
              <a:p>
                <a:pPr marL="530225" lvl="1" indent="0">
                  <a:buNone/>
                </a:pPr>
                <a:r>
                  <a:rPr lang="en-US" dirty="0"/>
                  <a:t>and normalize them such that </a:t>
                </a:r>
                <a14:m>
                  <m:oMath xmlns:m="http://schemas.openxmlformats.org/officeDocument/2006/math">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=1</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912" b="-212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51296" y="3336728"/>
                <a:ext cx="3083023" cy="746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𝜖</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𝑖</m:t>
                          </m:r>
                        </m:sub>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51296" y="3336728"/>
                <a:ext cx="3083023" cy="7468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303094" y="3956567"/>
                <a:ext cx="1734001"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den>
                          </m:f>
                        </m:e>
                      </m:func>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303094" y="3956567"/>
                <a:ext cx="1734001" cy="630173"/>
              </a:xfrm>
              <a:prstGeom prst="rect">
                <a:avLst/>
              </a:prstGeom>
              <a:blipFill>
                <a:blip r:embed="rId4"/>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951296" y="4835533"/>
                <a:ext cx="3165675"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𝑡</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2951296" y="4835533"/>
                <a:ext cx="3165675" cy="414601"/>
              </a:xfrm>
              <a:prstGeom prst="rect">
                <a:avLst/>
              </a:prstGeom>
              <a:blipFill>
                <a:blip r:embed="rId5"/>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321184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p:sp>
        <p:nvSpPr>
          <p:cNvPr id="3" name="内容占位符 2"/>
          <p:cNvSpPr>
            <a:spLocks noGrp="1"/>
          </p:cNvSpPr>
          <p:nvPr>
            <p:ph idx="1"/>
          </p:nvPr>
        </p:nvSpPr>
        <p:spPr/>
        <p:txBody>
          <a:bodyPr/>
          <a:lstStyle/>
          <a:p>
            <a:r>
              <a:rPr lang="en-US" dirty="0"/>
              <a:t>Output the final classifier</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67538" y="1563330"/>
                <a:ext cx="3414204" cy="117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67538" y="1563330"/>
                <a:ext cx="3414204" cy="117384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980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10 data points and 2 features</a:t>
                </a:r>
              </a:p>
              <a:p>
                <a:endParaRPr lang="en-US" dirty="0"/>
              </a:p>
              <a:p>
                <a:endParaRPr lang="en-US" dirty="0"/>
              </a:p>
              <a:p>
                <a:endParaRPr lang="en-US" dirty="0"/>
              </a:p>
              <a:p>
                <a:endParaRPr lang="en-US" dirty="0"/>
              </a:p>
              <a:p>
                <a:endParaRPr lang="en-US" dirty="0"/>
              </a:p>
              <a:p>
                <a:r>
                  <a:rPr lang="en-US" dirty="0"/>
                  <a:t>The data points are clearly </a:t>
                </a:r>
                <a:r>
                  <a:rPr lang="en-US"/>
                  <a:t>not linearly </a:t>
                </a:r>
                <a:r>
                  <a:rPr lang="en-US" dirty="0"/>
                  <a:t>separable In the beginning, all data points have equal weights (the size of the data markers “+” or “-”) </a:t>
                </a:r>
              </a:p>
              <a:p>
                <a:r>
                  <a:rPr lang="en-US" dirty="0"/>
                  <a:t>Base classifier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either horizontal or vertical lines </a:t>
                </a:r>
              </a:p>
              <a:p>
                <a:pPr lvl="1"/>
                <a:r>
                  <a:rPr lang="en-US" dirty="0"/>
                  <a:t>These ‘decision stumps’ are just trees with a single internal node, i.e., they classifying data based on a single attribute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图片 7"/>
          <p:cNvPicPr>
            <a:picLocks noChangeAspect="1"/>
          </p:cNvPicPr>
          <p:nvPr/>
        </p:nvPicPr>
        <p:blipFill>
          <a:blip r:embed="rId3"/>
          <a:stretch>
            <a:fillRect/>
          </a:stretch>
        </p:blipFill>
        <p:spPr>
          <a:xfrm>
            <a:off x="4807705" y="852155"/>
            <a:ext cx="2849310" cy="3064622"/>
          </a:xfrm>
          <a:prstGeom prst="rect">
            <a:avLst/>
          </a:prstGeom>
        </p:spPr>
      </p:pic>
    </p:spTree>
    <p:extLst>
      <p:ext uri="{BB962C8B-B14F-4D97-AF65-F5344CB8AC3E}">
        <p14:creationId xmlns:p14="http://schemas.microsoft.com/office/powerpoint/2010/main" val="252226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Round 1: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1</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1</m:t>
                        </m:r>
                      </m:sub>
                    </m:sSub>
                    <m:r>
                      <a:rPr lang="en-US" b="0" i="1" smtClean="0">
                        <a:latin typeface="Cambria Math" panose="02040503050406030204" pitchFamily="18" charset="0"/>
                      </a:rPr>
                      <m:t>=0.3→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=0.42</m:t>
                    </m:r>
                  </m:oMath>
                </a14:m>
                <a:r>
                  <a:rPr lang="en-US" dirty="0"/>
                  <a:t> </a:t>
                </a:r>
              </a:p>
              <a:p>
                <a:r>
                  <a:rPr lang="en-US" dirty="0"/>
                  <a:t>Weights recomputed; the 3 misclassified data points receive larger weights</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11/10/2021</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pic>
        <p:nvPicPr>
          <p:cNvPr id="7" name="图片 6"/>
          <p:cNvPicPr>
            <a:picLocks noChangeAspect="1"/>
          </p:cNvPicPr>
          <p:nvPr/>
        </p:nvPicPr>
        <p:blipFill>
          <a:blip r:embed="rId3"/>
          <a:stretch>
            <a:fillRect/>
          </a:stretch>
        </p:blipFill>
        <p:spPr>
          <a:xfrm>
            <a:off x="2226401" y="1552267"/>
            <a:ext cx="4743450" cy="2514600"/>
          </a:xfrm>
          <a:prstGeom prst="rect">
            <a:avLst/>
          </a:prstGeom>
        </p:spPr>
      </p:pic>
    </p:spTree>
    <p:extLst>
      <p:ext uri="{BB962C8B-B14F-4D97-AF65-F5344CB8AC3E}">
        <p14:creationId xmlns:p14="http://schemas.microsoft.com/office/powerpoint/2010/main" val="84729167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5570</TotalTime>
  <Words>2338</Words>
  <Application>Microsoft Office PowerPoint</Application>
  <PresentationFormat>全屏显示(4:3)</PresentationFormat>
  <Paragraphs>505</Paragraphs>
  <Slides>36</Slides>
  <Notes>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36</vt:i4>
      </vt:variant>
    </vt:vector>
  </HeadingPairs>
  <TitlesOfParts>
    <vt:vector size="46" baseType="lpstr">
      <vt:lpstr>等线</vt:lpstr>
      <vt:lpstr>等线 Light</vt:lpstr>
      <vt:lpstr>宋体</vt:lpstr>
      <vt:lpstr>Arial</vt:lpstr>
      <vt:lpstr>Calibri</vt:lpstr>
      <vt:lpstr>Calibri Light</vt:lpstr>
      <vt:lpstr>Cambria Math</vt:lpstr>
      <vt:lpstr>Times New Roman</vt:lpstr>
      <vt:lpstr>Office 主题​​</vt:lpstr>
      <vt:lpstr>回顾</vt:lpstr>
      <vt:lpstr>Ensemble Learning</vt:lpstr>
      <vt:lpstr>Ensemble learning</vt:lpstr>
      <vt:lpstr>Ensemble learning</vt:lpstr>
      <vt:lpstr>Ensemble learning</vt:lpstr>
      <vt:lpstr>Boosting</vt:lpstr>
      <vt:lpstr>Adaboost Algorithm</vt:lpstr>
      <vt:lpstr>Adaboost Algorithm</vt:lpstr>
      <vt:lpstr>Example</vt:lpstr>
      <vt:lpstr>Example</vt:lpstr>
      <vt:lpstr>Example</vt:lpstr>
      <vt:lpstr>Example</vt:lpstr>
      <vt:lpstr>Example</vt:lpstr>
      <vt:lpstr>Why AdaBoost works? </vt:lpstr>
      <vt:lpstr>Surrogate loss</vt:lpstr>
      <vt:lpstr>Choosing the t-th classifier </vt:lpstr>
      <vt:lpstr>The new classifier</vt:lpstr>
      <vt:lpstr>Finding the optimal weak learner</vt:lpstr>
      <vt:lpstr>How to choose β_t?</vt:lpstr>
      <vt:lpstr>How to choose β_t?</vt:lpstr>
      <vt:lpstr>Updating the weights</vt:lpstr>
      <vt:lpstr>Meta-Algorithm</vt:lpstr>
      <vt:lpstr>E.g., Decision Stumps </vt:lpstr>
      <vt:lpstr>Interpreting boosting as learning nonlinear basis</vt:lpstr>
      <vt:lpstr>Adaboost in face detection</vt:lpstr>
      <vt:lpstr>Adaboost in face detection</vt:lpstr>
      <vt:lpstr>Adaboost in face detection</vt:lpstr>
      <vt:lpstr>Adaboost in face detection</vt:lpstr>
      <vt:lpstr>Bagging</vt:lpstr>
      <vt:lpstr>Bagging</vt:lpstr>
      <vt:lpstr>Why does bagging work ?</vt:lpstr>
      <vt:lpstr>Random forest</vt:lpstr>
      <vt:lpstr>Random forest</vt:lpstr>
      <vt:lpstr>Methods for constructing ensembles</vt:lpstr>
      <vt:lpstr>Methods for constructing ensembles</vt:lpstr>
      <vt:lpstr>Methods for constructing ensembles</vt:lpstr>
      <vt:lpstr>Methods for constructing ensembles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Learning</dc:title>
  <dc:creator>Ying Shen</dc:creator>
  <cp:lastModifiedBy>Ying SHEN</cp:lastModifiedBy>
  <cp:revision>132</cp:revision>
  <dcterms:created xsi:type="dcterms:W3CDTF">2016-11-24T06:56:03Z</dcterms:created>
  <dcterms:modified xsi:type="dcterms:W3CDTF">2021-11-10T01:33:40Z</dcterms:modified>
</cp:coreProperties>
</file>